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0" r:id="rId14"/>
    <p:sldId id="289" r:id="rId15"/>
    <p:sldId id="261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74" r:id="rId24"/>
    <p:sldId id="298" r:id="rId25"/>
    <p:sldId id="268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628S3HWLm6Q7IoaZJ4Gag==" hashData="L5IZBZAzy0MT53NYPNWyPgCNRn8gnhU4z/ic1kEgS0LA/8+yfwNJfykAYePdcF0qqEfO0qtkcYuIgjWtoZypM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8DB9F-8D0A-4564-B361-4025CFDB128B}" v="1" dt="2020-12-23T15:41:55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6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19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5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8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9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3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4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0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DD997-F23B-4402-BFD7-E3138AE72668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A23B-A7E7-4A3F-8DE3-65D9A53410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7" y="365124"/>
            <a:ext cx="3382965" cy="119654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38200" y="1690688"/>
            <a:ext cx="10298987" cy="0"/>
          </a:xfrm>
          <a:prstGeom prst="line">
            <a:avLst/>
          </a:prstGeom>
          <a:ln w="5715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8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da.gov/animal-veterinary/animal-health-literacy/idea-marketplace-journey-animal-drug-through-approval-process#summar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da.gov/animal-veterinary/animal-health-literacy/idea-marketplace-journey-animal-drug-through-approval-process#summary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animal-veterinary/unapproved-animal-drugs/animal-drug-compoundi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animal-veterinary/animal-health-literacy/idea-marketplace-journey-animal-drug-through-approval-process#misconception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ldrugsatfda.fda.gov/adafda/views/#/search" TargetMode="External"/><Relationship Id="rId2" Type="http://schemas.openxmlformats.org/officeDocument/2006/relationships/hyperlink" Target="https://www.accessdata.fda.gov/scripts/cder/ob/index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vma.org/resources-tools/avma-policies/veterinary-compounding" TargetMode="External"/><Relationship Id="rId4" Type="http://schemas.openxmlformats.org/officeDocument/2006/relationships/hyperlink" Target="https://www.avma.org/resources-tools/avma-policies/guidelines-veterinary-prescription-drug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rugs/laws-acts-and-rules/prescription-drug-labeling-resourc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dclist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F5098-396D-4D3A-9664-D041AA330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6" t="18939" r="1784" b="8409"/>
          <a:stretch/>
        </p:blipFill>
        <p:spPr>
          <a:xfrm>
            <a:off x="-55032" y="20782"/>
            <a:ext cx="12281988" cy="6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1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09DBE-BED4-CA45-977E-A2C87572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1" t="25667" r="25555" b="16000"/>
          <a:stretch/>
        </p:blipFill>
        <p:spPr>
          <a:xfrm>
            <a:off x="0" y="-1"/>
            <a:ext cx="12192000" cy="69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6BA34-DE5C-DB44-8387-1C034C2E6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E8572F0-F09F-2647-9B4A-A9AD0BBB98DF}"/>
              </a:ext>
            </a:extLst>
          </p:cNvPr>
          <p:cNvSpPr txBox="1">
            <a:spLocks/>
          </p:cNvSpPr>
          <p:nvPr/>
        </p:nvSpPr>
        <p:spPr>
          <a:xfrm>
            <a:off x="196770" y="1875716"/>
            <a:ext cx="11725154" cy="48363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</a:p>
          <a:p>
            <a:pPr algn="l"/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   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A pioneer, patented drug— the first for which  </a:t>
            </a:r>
          </a:p>
          <a:p>
            <a:pPr algn="l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FDA-approval is sought--is assigned a NADA number.  </a:t>
            </a:r>
          </a:p>
          <a:p>
            <a:pPr algn="l"/>
            <a:endParaRPr lang="en-US" sz="2600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The FDA-approval process verifies that a drug is safe and </a:t>
            </a:r>
          </a:p>
          <a:p>
            <a:pPr algn="l"/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effective for a specific use in a specific animal species. </a:t>
            </a:r>
          </a:p>
          <a:p>
            <a:pPr algn="l"/>
            <a:endParaRPr lang="en-US" sz="2600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Link to overview of FDA-approval process:</a:t>
            </a:r>
          </a:p>
          <a:p>
            <a:r>
              <a:rPr lang="en-US" sz="1600" dirty="0">
                <a:hlinkClick r:id="rId2"/>
              </a:rPr>
              <a:t>https://www.fda.gov/animal-veterinary/animal-health-literacy/idea-marketplace-journey-animal-drug-through-approval-process#summary</a:t>
            </a:r>
            <a:r>
              <a:rPr lang="en-US" sz="1600" dirty="0"/>
              <a:t> </a:t>
            </a: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Tw Cen MT" panose="020B06020201040206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en-US" sz="2800" dirty="0">
              <a:latin typeface="Tw Cen MT" panose="020B06020201040206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DBE3C-21D6-344D-ACF8-E39E7059D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8" t="42778" r="44329" b="15185"/>
          <a:stretch/>
        </p:blipFill>
        <p:spPr>
          <a:xfrm>
            <a:off x="9116334" y="2574194"/>
            <a:ext cx="2463800" cy="2882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D5002A-DEC2-0540-A475-9AE55466FF11}"/>
              </a:ext>
            </a:extLst>
          </p:cNvPr>
          <p:cNvSpPr/>
          <p:nvPr/>
        </p:nvSpPr>
        <p:spPr>
          <a:xfrm>
            <a:off x="9251416" y="4870722"/>
            <a:ext cx="1866900" cy="3917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22B30-64F9-4E9E-BF62-EEE481E57632}"/>
              </a:ext>
            </a:extLst>
          </p:cNvPr>
          <p:cNvSpPr txBox="1"/>
          <p:nvPr/>
        </p:nvSpPr>
        <p:spPr>
          <a:xfrm>
            <a:off x="4498781" y="620725"/>
            <a:ext cx="717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New Animal Drug Application Number  (NADA)</a:t>
            </a:r>
          </a:p>
        </p:txBody>
      </p:sp>
    </p:spTree>
    <p:extLst>
      <p:ext uri="{BB962C8B-B14F-4D97-AF65-F5344CB8AC3E}">
        <p14:creationId xmlns:p14="http://schemas.microsoft.com/office/powerpoint/2010/main" val="281493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8A34947-EFAB-6C4F-865E-7DEA17EBF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3" t="24927" r="18116" b="16522"/>
          <a:stretch/>
        </p:blipFill>
        <p:spPr>
          <a:xfrm>
            <a:off x="0" y="0"/>
            <a:ext cx="12192000" cy="69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5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14495E-474B-C442-BA38-7770654F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20870" r="9058" b="12463"/>
          <a:stretch/>
        </p:blipFill>
        <p:spPr>
          <a:xfrm>
            <a:off x="0" y="0"/>
            <a:ext cx="12192000" cy="68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A90B-1093-BD4C-8186-8E77CC93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CC6B-3C4C-A545-B7EE-6BFAD1F0F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101F2-23AD-D243-9ED7-32DC5A0B7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6" t="20290" r="3020" b="12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45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CD9B-9BEA-BE4D-B384-BC20BB64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9C5CA-C82B-D242-A6AA-59E66A300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7E75E-610D-F945-995C-E74CC08CA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0334" r="12431" b="12833"/>
          <a:stretch/>
        </p:blipFill>
        <p:spPr>
          <a:xfrm>
            <a:off x="0" y="0"/>
            <a:ext cx="12211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4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1CAD-3C6E-674C-BEDC-486F540A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0B75-C91F-9A43-B91A-D6EC444BA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D1A28-DFA2-BB46-9403-56C8D0D5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2" t="20833" r="5243" b="11833"/>
          <a:stretch/>
        </p:blipFill>
        <p:spPr>
          <a:xfrm>
            <a:off x="0" y="-1"/>
            <a:ext cx="12192000" cy="68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BAFC-02A6-464E-BB41-18EACF3D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375C0-B011-274E-93B2-71E6A0988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4733B-2977-EB40-B0B1-0CC4B071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8" t="21000" r="6805" b="12087"/>
          <a:stretch/>
        </p:blipFill>
        <p:spPr>
          <a:xfrm>
            <a:off x="0" y="1"/>
            <a:ext cx="12192000" cy="68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1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6498-ED2C-A34D-BD56-E2810BF8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9932-F200-BA40-B44C-2F454CCC0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D79A6-C1C7-7448-B223-C70FD4388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4" t="21000" r="6805" b="11833"/>
          <a:stretch/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BE458-25F0-F94A-B56F-D47B704FAE82}"/>
              </a:ext>
            </a:extLst>
          </p:cNvPr>
          <p:cNvSpPr txBox="1"/>
          <p:nvPr/>
        </p:nvSpPr>
        <p:spPr>
          <a:xfrm>
            <a:off x="7741920" y="4001294"/>
            <a:ext cx="256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FDA Animal Drug Compounding</a:t>
            </a:r>
            <a:endParaRPr lang="en-US" sz="1400" dirty="0"/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8882A947-C819-464E-8B38-95D98092C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4842" y="4001294"/>
            <a:ext cx="477078" cy="4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EB1331-E7D5-4F2B-9B06-61BDEB95F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7" t="19003" r="2388" b="9579"/>
          <a:stretch/>
        </p:blipFill>
        <p:spPr>
          <a:xfrm>
            <a:off x="-1" y="36096"/>
            <a:ext cx="12165241" cy="68219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94D92C-789C-8E4E-9892-9BE78D41DA30}"/>
              </a:ext>
            </a:extLst>
          </p:cNvPr>
          <p:cNvSpPr/>
          <p:nvPr/>
        </p:nvSpPr>
        <p:spPr>
          <a:xfrm>
            <a:off x="662940" y="3874770"/>
            <a:ext cx="10572750" cy="297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364DD-0B02-054F-A7C7-872BA110F10B}"/>
              </a:ext>
            </a:extLst>
          </p:cNvPr>
          <p:cNvSpPr txBox="1"/>
          <p:nvPr/>
        </p:nvSpPr>
        <p:spPr>
          <a:xfrm>
            <a:off x="3798570" y="3833396"/>
            <a:ext cx="343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FDA Animal Drug Approval Process</a:t>
            </a:r>
            <a:endParaRPr lang="en-US" dirty="0"/>
          </a:p>
        </p:txBody>
      </p:sp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FC824A7B-8F67-884E-8B18-91FD0BF06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6151" y="3737113"/>
            <a:ext cx="574153" cy="5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9D15-295D-4987-941B-9D7E8B11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68" y="365125"/>
            <a:ext cx="6965731" cy="1325563"/>
          </a:xfrm>
        </p:spPr>
        <p:txBody>
          <a:bodyPr/>
          <a:lstStyle/>
          <a:p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34A9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Prescription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4A9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Label requirements for animal drugs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90921-F3EF-490B-A877-75E1DAF020D2}"/>
              </a:ext>
            </a:extLst>
          </p:cNvPr>
          <p:cNvSpPr txBox="1"/>
          <p:nvPr/>
        </p:nvSpPr>
        <p:spPr>
          <a:xfrm>
            <a:off x="2344345" y="2236646"/>
            <a:ext cx="7330965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Name and address of the dispensing 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Date of the prescription or date prescription was filled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Name and address of the prescribing veterinarian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Patient name/identification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Drug amount dispensed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Directions for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Beyond use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Warnings and precautionary statements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64B32-2E4D-4A73-90E7-A3286AE2DD60}"/>
              </a:ext>
            </a:extLst>
          </p:cNvPr>
          <p:cNvSpPr txBox="1"/>
          <p:nvPr/>
        </p:nvSpPr>
        <p:spPr>
          <a:xfrm>
            <a:off x="2344344" y="4813929"/>
            <a:ext cx="7330966" cy="615553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State and local regulations may have additional requirements. </a:t>
            </a:r>
          </a:p>
          <a:p>
            <a:pPr algn="ctr"/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997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50C2-0FC4-BC44-A6E8-75C34B6E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D9D4-4531-3A40-96E3-C84CE149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A7D92-22FA-C44B-93A8-93BFAAA40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8" t="21000" r="6910" b="12667"/>
          <a:stretch/>
        </p:blipFill>
        <p:spPr>
          <a:xfrm>
            <a:off x="0" y="0"/>
            <a:ext cx="12192000" cy="68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8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2D62-F4B1-4320-84AE-50C303ED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027" y="375516"/>
            <a:ext cx="5959187" cy="1325563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4A90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Labeling of compounded products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D9A0-F680-46B5-B598-2BFCF67CE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77" y="1825624"/>
            <a:ext cx="8250381" cy="489873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The label displayed is adequate for storage and inventory purposes within the pharmacy.</a:t>
            </a:r>
          </a:p>
          <a:p>
            <a:pPr marL="0" indent="0">
              <a:buNone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It does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meet FDA prescription label requirements.</a:t>
            </a:r>
          </a:p>
          <a:p>
            <a:pPr marL="0" indent="0">
              <a:buNone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If not prescribed and dispensed for a specific horse and labelled per the veterinarian’s dosing instructions, the compounding pharmacy must apply a prescription label identifying the veterinarian and citing the product “For Office Use.”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For more information about Compounding, see the RMTC’s </a:t>
            </a:r>
            <a:r>
              <a:rPr lang="en-US" sz="2000" u="sng" dirty="0">
                <a:solidFill>
                  <a:srgbClr val="FF0000"/>
                </a:solidFill>
              </a:rPr>
              <a:t>Guide to Compounded Medications</a:t>
            </a:r>
          </a:p>
          <a:p>
            <a:endParaRPr lang="en-US" sz="20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0E70E-8C6B-4322-B61E-81EA1E38B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25" b="83542" l="32500" r="66094">
                        <a14:foregroundMark x1="45313" y1="11042" x2="45313" y2="11042"/>
                        <a14:foregroundMark x1="63906" y1="44167" x2="63906" y2="44167"/>
                        <a14:foregroundMark x1="63438" y1="65625" x2="63438" y2="65625"/>
                        <a14:foregroundMark x1="62969" y1="57500" x2="62969" y2="57500"/>
                        <a14:foregroundMark x1="64063" y1="51250" x2="64063" y2="51250"/>
                        <a14:foregroundMark x1="63438" y1="57083" x2="63438" y2="57083"/>
                        <a14:foregroundMark x1="63750" y1="60000" x2="63750" y2="60000"/>
                        <a14:foregroundMark x1="64531" y1="55833" x2="64531" y2="55833"/>
                        <a14:foregroundMark x1="64531" y1="52708" x2="64531" y2="52708"/>
                        <a14:foregroundMark x1="64219" y1="57083" x2="64219" y2="57083"/>
                        <a14:foregroundMark x1="56406" y1="10625" x2="56406" y2="10625"/>
                        <a14:foregroundMark x1="64688" y1="48958" x2="64688" y2="48958"/>
                        <a14:foregroundMark x1="64531" y1="54792" x2="64531" y2="54792"/>
                        <a14:foregroundMark x1="64063" y1="64167" x2="64063" y2="64167"/>
                        <a14:foregroundMark x1="64688" y1="50417" x2="64688" y2="50417"/>
                      </a14:backgroundRemoval>
                    </a14:imgEffect>
                  </a14:imgLayer>
                </a14:imgProps>
              </a:ext>
            </a:extLst>
          </a:blip>
          <a:srcRect l="28580" t="3522" r="29659" b="7387"/>
          <a:stretch/>
        </p:blipFill>
        <p:spPr>
          <a:xfrm>
            <a:off x="8489852" y="1668773"/>
            <a:ext cx="3418450" cy="546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4574-D043-4F1B-A95E-D65B6F70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56" y="365125"/>
            <a:ext cx="6431943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8481C-DB78-40E5-AE83-F191B6C5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Orange Book:  Approved Drug Products with Therapeutic Equivalence Evaluations</a:t>
            </a:r>
            <a:r>
              <a:rPr lang="en-US" dirty="0"/>
              <a:t> </a:t>
            </a:r>
            <a:r>
              <a:rPr lang="en-US" sz="1600" dirty="0"/>
              <a:t>Searchable database of drugs with FDA-approval for human use</a:t>
            </a: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Animal Drugs @ FDA</a:t>
            </a:r>
            <a:r>
              <a:rPr lang="en-US" dirty="0"/>
              <a:t>    </a:t>
            </a:r>
            <a:r>
              <a:rPr lang="en-US" sz="1600" dirty="0"/>
              <a:t>Searchable database of FDA-approved veterinary drugs</a:t>
            </a:r>
          </a:p>
          <a:p>
            <a:pPr marL="0" indent="0">
              <a:buNone/>
            </a:pPr>
            <a:endParaRPr lang="en-US" dirty="0">
              <a:hlinkClick r:id="rId4"/>
            </a:endParaRPr>
          </a:p>
          <a:p>
            <a:pPr marL="0" indent="0">
              <a:buNone/>
            </a:pPr>
            <a:r>
              <a:rPr lang="en-US" dirty="0">
                <a:hlinkClick r:id="rId4"/>
              </a:rPr>
              <a:t>AVMA:  Guidelines for Veterinary Prescription Drugs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5"/>
            </a:endParaRPr>
          </a:p>
          <a:p>
            <a:pPr marL="0" indent="0">
              <a:buNone/>
            </a:pPr>
            <a:r>
              <a:rPr lang="en-US" dirty="0">
                <a:hlinkClick r:id="rId5"/>
              </a:rPr>
              <a:t>AVMA:  Veterinary Compounding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0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3F16C-90FD-47BA-9310-D0C37A9A3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9" t="18744" r="1683" b="7955"/>
          <a:stretch/>
        </p:blipFill>
        <p:spPr>
          <a:xfrm>
            <a:off x="0" y="-42670"/>
            <a:ext cx="12192000" cy="69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8EC06-695A-4B40-8603-BE3AB54F7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8" t="19016" r="1583" b="8182"/>
          <a:stretch/>
        </p:blipFill>
        <p:spPr>
          <a:xfrm>
            <a:off x="-11126" y="36368"/>
            <a:ext cx="12203125" cy="689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D4F70-0ABF-754B-B047-815735A76C25}"/>
              </a:ext>
            </a:extLst>
          </p:cNvPr>
          <p:cNvSpPr txBox="1"/>
          <p:nvPr/>
        </p:nvSpPr>
        <p:spPr>
          <a:xfrm>
            <a:off x="1881808" y="6334538"/>
            <a:ext cx="815710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www.fda.gov</a:t>
            </a:r>
            <a:r>
              <a:rPr lang="en-US" dirty="0">
                <a:hlinkClick r:id="rId3"/>
              </a:rPr>
              <a:t>/drugs/laws-acts-and-rules/prescription-drug-labeling-resources</a:t>
            </a:r>
            <a:endParaRPr lang="en-US" dirty="0"/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42F870F0-D94D-1C42-9954-59946CA4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6069" y="6230879"/>
            <a:ext cx="695739" cy="6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728E-D3C4-4080-9293-3F3BF0496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7" t="18787" r="1886" b="8561"/>
          <a:stretch/>
        </p:blipFill>
        <p:spPr>
          <a:xfrm>
            <a:off x="-51169" y="0"/>
            <a:ext cx="12310261" cy="69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8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3B5FC-EC12-704D-B91D-1F4681BB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606"/>
            <a:ext cx="12192000" cy="69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8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0B751-E3FA-9348-9465-DFBD8C0A0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8"/>
            <a:ext cx="12192000" cy="67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D675107-2AE5-7A45-BE0F-122727A6A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1"/>
            <a:ext cx="12192000" cy="68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tooltip="https://ndclist.com"/>
            <a:extLst>
              <a:ext uri="{FF2B5EF4-FFF2-40B4-BE49-F238E27FC236}">
                <a16:creationId xmlns:a16="http://schemas.microsoft.com/office/drawing/2014/main" id="{ECC8DE3B-3D4E-AE45-B24A-C9C3A6C9F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034A90"/>
      </a:accent2>
      <a:accent3>
        <a:srgbClr val="A5A5A5"/>
      </a:accent3>
      <a:accent4>
        <a:srgbClr val="034A90"/>
      </a:accent4>
      <a:accent5>
        <a:srgbClr val="034A90"/>
      </a:accent5>
      <a:accent6>
        <a:srgbClr val="034A9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EF100E84A9BE42A1F159D0581B5DB8" ma:contentTypeVersion="12" ma:contentTypeDescription="Create a new document." ma:contentTypeScope="" ma:versionID="f35290b09d6a6c0f1c62a035c2582969">
  <xsd:schema xmlns:xsd="http://www.w3.org/2001/XMLSchema" xmlns:xs="http://www.w3.org/2001/XMLSchema" xmlns:p="http://schemas.microsoft.com/office/2006/metadata/properties" xmlns:ns2="6d246c57-56e3-42b3-bc92-8af2042b7fa9" xmlns:ns3="bf2323ba-1058-43d8-a035-a7f444c526b4" targetNamespace="http://schemas.microsoft.com/office/2006/metadata/properties" ma:root="true" ma:fieldsID="eeb249c3d1faef3c6c54bdad903c09d0" ns2:_="" ns3:_="">
    <xsd:import namespace="6d246c57-56e3-42b3-bc92-8af2042b7fa9"/>
    <xsd:import namespace="bf2323ba-1058-43d8-a035-a7f444c52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46c57-56e3-42b3-bc92-8af2042b7f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23ba-1058-43d8-a035-a7f444c526b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00C70B-6883-4759-A48C-AD7E2EA08A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2B3BF3-F4BD-4D15-AD3B-BB262544CF5E}">
  <ds:schemaRefs>
    <ds:schemaRef ds:uri="http://schemas.openxmlformats.org/package/2006/metadata/core-properties"/>
    <ds:schemaRef ds:uri="http://schemas.microsoft.com/office/2006/documentManagement/types"/>
    <ds:schemaRef ds:uri="bf2323ba-1058-43d8-a035-a7f444c526b4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6d246c57-56e3-42b3-bc92-8af2042b7fa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A157DEE-E67D-49D7-BAA2-FB9307D62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46c57-56e3-42b3-bc92-8af2042b7fa9"/>
    <ds:schemaRef ds:uri="bf2323ba-1058-43d8-a035-a7f444c52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274</Words>
  <Application>Microsoft Office PowerPoint</Application>
  <PresentationFormat>Widescreen</PresentationFormat>
  <Paragraphs>48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Prescription Label requirements for animal drugs</vt:lpstr>
      <vt:lpstr>PowerPoint Presentation</vt:lpstr>
      <vt:lpstr>Labeling of compounded products</vt:lpstr>
      <vt:lpstr>Additional Resources</vt:lpstr>
    </vt:vector>
  </TitlesOfParts>
  <Company>BNSF Railway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Lewis, Drew M</dc:creator>
  <cp:lastModifiedBy>Dianne Oakes</cp:lastModifiedBy>
  <cp:revision>71</cp:revision>
  <cp:lastPrinted>2020-10-05T16:29:46Z</cp:lastPrinted>
  <dcterms:created xsi:type="dcterms:W3CDTF">2016-03-14T16:18:58Z</dcterms:created>
  <dcterms:modified xsi:type="dcterms:W3CDTF">2020-12-23T16:00:19Z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0x01010089EF100E84A9BE42A1F159D0581B5DB8</vt:lpwstr>
  </property>
  <property fmtid="{D5CDD505-2E9C-101B-9397-08002B2CF9AE}" pid="3" name="_MarkAsFinal">
    <vt:bool>true</vt:bool>
  </property>
</Properties>
</file>