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449" r:id="rId6"/>
    <p:sldId id="462" r:id="rId7"/>
    <p:sldId id="463" r:id="rId8"/>
    <p:sldId id="464" r:id="rId9"/>
    <p:sldId id="465" r:id="rId10"/>
    <p:sldId id="263" r:id="rId11"/>
    <p:sldId id="273" r:id="rId12"/>
    <p:sldId id="264" r:id="rId13"/>
    <p:sldId id="261" r:id="rId14"/>
    <p:sldId id="272" r:id="rId15"/>
    <p:sldId id="266" r:id="rId16"/>
    <p:sldId id="267" r:id="rId17"/>
    <p:sldId id="265" r:id="rId18"/>
    <p:sldId id="262"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8u1l725+leozN0HNZTq4g==" hashData="thTctcXuzJfbXOzTxl96u6xMFMdZ9jTck2eBCvaOw5573PsrpBtou2GhAI/tPJOFhIi0KvwrRRKJtxvmdPs0cw=="/>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78DDCE-8A83-4370-8EA8-210FFA41BB8D}" v="1" dt="2020-12-23T15:43:13.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78" d="100"/>
          <a:sy n="78" d="100"/>
        </p:scale>
        <p:origin x="54" y="8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AC51CF-6D4E-48EF-916E-2113B1770338}"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2738F-22F9-439C-8982-F986D68C6A2F}" type="slidenum">
              <a:rPr lang="en-US" smtClean="0"/>
              <a:t>‹#›</a:t>
            </a:fld>
            <a:endParaRPr lang="en-US"/>
          </a:p>
        </p:txBody>
      </p:sp>
    </p:spTree>
    <p:extLst>
      <p:ext uri="{BB962C8B-B14F-4D97-AF65-F5344CB8AC3E}">
        <p14:creationId xmlns:p14="http://schemas.microsoft.com/office/powerpoint/2010/main" val="1958892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C51CF-6D4E-48EF-916E-2113B1770338}"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2738F-22F9-439C-8982-F986D68C6A2F}" type="slidenum">
              <a:rPr lang="en-US" smtClean="0"/>
              <a:t>‹#›</a:t>
            </a:fld>
            <a:endParaRPr lang="en-US"/>
          </a:p>
        </p:txBody>
      </p:sp>
    </p:spTree>
    <p:extLst>
      <p:ext uri="{BB962C8B-B14F-4D97-AF65-F5344CB8AC3E}">
        <p14:creationId xmlns:p14="http://schemas.microsoft.com/office/powerpoint/2010/main" val="321134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C51CF-6D4E-48EF-916E-2113B1770338}"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2738F-22F9-439C-8982-F986D68C6A2F}" type="slidenum">
              <a:rPr lang="en-US" smtClean="0"/>
              <a:t>‹#›</a:t>
            </a:fld>
            <a:endParaRPr lang="en-US"/>
          </a:p>
        </p:txBody>
      </p:sp>
    </p:spTree>
    <p:extLst>
      <p:ext uri="{BB962C8B-B14F-4D97-AF65-F5344CB8AC3E}">
        <p14:creationId xmlns:p14="http://schemas.microsoft.com/office/powerpoint/2010/main" val="12354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56530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3931" y="320673"/>
            <a:ext cx="10515600"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DD997-F23B-4402-BFD7-E3138AE72668}"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CA23B-A7E7-4A3F-8DE3-65D9A534109A}" type="slidenum">
              <a:rPr lang="en-US" smtClean="0"/>
              <a:t>‹#›</a:t>
            </a:fld>
            <a:endParaRPr lang="en-US"/>
          </a:p>
        </p:txBody>
      </p:sp>
    </p:spTree>
    <p:extLst>
      <p:ext uri="{BB962C8B-B14F-4D97-AF65-F5344CB8AC3E}">
        <p14:creationId xmlns:p14="http://schemas.microsoft.com/office/powerpoint/2010/main" val="1931550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3DD997-F23B-4402-BFD7-E3138AE72668}"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CA23B-A7E7-4A3F-8DE3-65D9A534109A}" type="slidenum">
              <a:rPr lang="en-US" smtClean="0"/>
              <a:t>‹#›</a:t>
            </a:fld>
            <a:endParaRPr lang="en-US"/>
          </a:p>
        </p:txBody>
      </p:sp>
    </p:spTree>
    <p:extLst>
      <p:ext uri="{BB962C8B-B14F-4D97-AF65-F5344CB8AC3E}">
        <p14:creationId xmlns:p14="http://schemas.microsoft.com/office/powerpoint/2010/main" val="1430710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3DD997-F23B-4402-BFD7-E3138AE72668}" type="datetimeFigureOut">
              <a:rPr lang="en-US" smtClean="0"/>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CA23B-A7E7-4A3F-8DE3-65D9A534109A}" type="slidenum">
              <a:rPr lang="en-US" smtClean="0"/>
              <a:t>‹#›</a:t>
            </a:fld>
            <a:endParaRPr lang="en-US"/>
          </a:p>
        </p:txBody>
      </p:sp>
    </p:spTree>
    <p:extLst>
      <p:ext uri="{BB962C8B-B14F-4D97-AF65-F5344CB8AC3E}">
        <p14:creationId xmlns:p14="http://schemas.microsoft.com/office/powerpoint/2010/main" val="841052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3DD997-F23B-4402-BFD7-E3138AE72668}" type="datetimeFigureOut">
              <a:rPr lang="en-US" smtClean="0"/>
              <a:t>12/23/2020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CA23B-A7E7-4A3F-8DE3-65D9A534109A}" type="slidenum">
              <a:rPr lang="en-US" smtClean="0"/>
              <a:t>‹#›</a:t>
            </a:fld>
            <a:endParaRPr lang="en-US"/>
          </a:p>
        </p:txBody>
      </p:sp>
    </p:spTree>
    <p:extLst>
      <p:ext uri="{BB962C8B-B14F-4D97-AF65-F5344CB8AC3E}">
        <p14:creationId xmlns:p14="http://schemas.microsoft.com/office/powerpoint/2010/main" val="1014753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3DD997-F23B-4402-BFD7-E3138AE72668}" type="datetimeFigureOut">
              <a:rPr lang="en-US" smtClean="0"/>
              <a:t>12/23/2020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CA23B-A7E7-4A3F-8DE3-65D9A534109A}" type="slidenum">
              <a:rPr lang="en-US" smtClean="0"/>
              <a:t>‹#›</a:t>
            </a:fld>
            <a:endParaRPr lang="en-US"/>
          </a:p>
        </p:txBody>
      </p:sp>
    </p:spTree>
    <p:extLst>
      <p:ext uri="{BB962C8B-B14F-4D97-AF65-F5344CB8AC3E}">
        <p14:creationId xmlns:p14="http://schemas.microsoft.com/office/powerpoint/2010/main" val="3494770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DD997-F23B-4402-BFD7-E3138AE72668}" type="datetimeFigureOut">
              <a:rPr lang="en-US" smtClean="0"/>
              <a:t>12/23/2020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CA23B-A7E7-4A3F-8DE3-65D9A534109A}" type="slidenum">
              <a:rPr lang="en-US" smtClean="0"/>
              <a:t>‹#›</a:t>
            </a:fld>
            <a:endParaRPr lang="en-US"/>
          </a:p>
        </p:txBody>
      </p:sp>
    </p:spTree>
    <p:extLst>
      <p:ext uri="{BB962C8B-B14F-4D97-AF65-F5344CB8AC3E}">
        <p14:creationId xmlns:p14="http://schemas.microsoft.com/office/powerpoint/2010/main" val="1317281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3DD997-F23B-4402-BFD7-E3138AE72668}" type="datetimeFigureOut">
              <a:rPr lang="en-US" smtClean="0"/>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CA23B-A7E7-4A3F-8DE3-65D9A534109A}" type="slidenum">
              <a:rPr lang="en-US" smtClean="0"/>
              <a:t>‹#›</a:t>
            </a:fld>
            <a:endParaRPr lang="en-US"/>
          </a:p>
        </p:txBody>
      </p:sp>
    </p:spTree>
    <p:extLst>
      <p:ext uri="{BB962C8B-B14F-4D97-AF65-F5344CB8AC3E}">
        <p14:creationId xmlns:p14="http://schemas.microsoft.com/office/powerpoint/2010/main" val="134122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C51CF-6D4E-48EF-916E-2113B1770338}"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2738F-22F9-439C-8982-F986D68C6A2F}" type="slidenum">
              <a:rPr lang="en-US" smtClean="0"/>
              <a:t>‹#›</a:t>
            </a:fld>
            <a:endParaRPr lang="en-US"/>
          </a:p>
        </p:txBody>
      </p:sp>
    </p:spTree>
    <p:extLst>
      <p:ext uri="{BB962C8B-B14F-4D97-AF65-F5344CB8AC3E}">
        <p14:creationId xmlns:p14="http://schemas.microsoft.com/office/powerpoint/2010/main" val="391929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3DD997-F23B-4402-BFD7-E3138AE72668}" type="datetimeFigureOut">
              <a:rPr lang="en-US" smtClean="0"/>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CA23B-A7E7-4A3F-8DE3-65D9A534109A}" type="slidenum">
              <a:rPr lang="en-US" smtClean="0"/>
              <a:t>‹#›</a:t>
            </a:fld>
            <a:endParaRPr lang="en-US"/>
          </a:p>
        </p:txBody>
      </p:sp>
    </p:spTree>
    <p:extLst>
      <p:ext uri="{BB962C8B-B14F-4D97-AF65-F5344CB8AC3E}">
        <p14:creationId xmlns:p14="http://schemas.microsoft.com/office/powerpoint/2010/main" val="78247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DD997-F23B-4402-BFD7-E3138AE72668}"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CA23B-A7E7-4A3F-8DE3-65D9A534109A}" type="slidenum">
              <a:rPr lang="en-US" smtClean="0"/>
              <a:t>‹#›</a:t>
            </a:fld>
            <a:endParaRPr lang="en-US"/>
          </a:p>
        </p:txBody>
      </p:sp>
    </p:spTree>
    <p:extLst>
      <p:ext uri="{BB962C8B-B14F-4D97-AF65-F5344CB8AC3E}">
        <p14:creationId xmlns:p14="http://schemas.microsoft.com/office/powerpoint/2010/main" val="4078075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DD997-F23B-4402-BFD7-E3138AE72668}"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CA23B-A7E7-4A3F-8DE3-65D9A534109A}" type="slidenum">
              <a:rPr lang="en-US" smtClean="0"/>
              <a:t>‹#›</a:t>
            </a:fld>
            <a:endParaRPr lang="en-US"/>
          </a:p>
        </p:txBody>
      </p:sp>
    </p:spTree>
    <p:extLst>
      <p:ext uri="{BB962C8B-B14F-4D97-AF65-F5344CB8AC3E}">
        <p14:creationId xmlns:p14="http://schemas.microsoft.com/office/powerpoint/2010/main" val="264881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AC51CF-6D4E-48EF-916E-2113B1770338}"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2738F-22F9-439C-8982-F986D68C6A2F}" type="slidenum">
              <a:rPr lang="en-US" smtClean="0"/>
              <a:t>‹#›</a:t>
            </a:fld>
            <a:endParaRPr lang="en-US"/>
          </a:p>
        </p:txBody>
      </p:sp>
    </p:spTree>
    <p:extLst>
      <p:ext uri="{BB962C8B-B14F-4D97-AF65-F5344CB8AC3E}">
        <p14:creationId xmlns:p14="http://schemas.microsoft.com/office/powerpoint/2010/main" val="164869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AC51CF-6D4E-48EF-916E-2113B1770338}" type="datetimeFigureOut">
              <a:rPr lang="en-US" smtClean="0"/>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2738F-22F9-439C-8982-F986D68C6A2F}" type="slidenum">
              <a:rPr lang="en-US" smtClean="0"/>
              <a:t>‹#›</a:t>
            </a:fld>
            <a:endParaRPr lang="en-US"/>
          </a:p>
        </p:txBody>
      </p:sp>
    </p:spTree>
    <p:extLst>
      <p:ext uri="{BB962C8B-B14F-4D97-AF65-F5344CB8AC3E}">
        <p14:creationId xmlns:p14="http://schemas.microsoft.com/office/powerpoint/2010/main" val="155721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AC51CF-6D4E-48EF-916E-2113B1770338}" type="datetimeFigureOut">
              <a:rPr lang="en-US" smtClean="0"/>
              <a:t>12/23/2020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2738F-22F9-439C-8982-F986D68C6A2F}" type="slidenum">
              <a:rPr lang="en-US" smtClean="0"/>
              <a:t>‹#›</a:t>
            </a:fld>
            <a:endParaRPr lang="en-US"/>
          </a:p>
        </p:txBody>
      </p:sp>
    </p:spTree>
    <p:extLst>
      <p:ext uri="{BB962C8B-B14F-4D97-AF65-F5344CB8AC3E}">
        <p14:creationId xmlns:p14="http://schemas.microsoft.com/office/powerpoint/2010/main" val="14360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AC51CF-6D4E-48EF-916E-2113B1770338}" type="datetimeFigureOut">
              <a:rPr lang="en-US" smtClean="0"/>
              <a:t>12/23/2020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2738F-22F9-439C-8982-F986D68C6A2F}" type="slidenum">
              <a:rPr lang="en-US" smtClean="0"/>
              <a:t>‹#›</a:t>
            </a:fld>
            <a:endParaRPr lang="en-US"/>
          </a:p>
        </p:txBody>
      </p:sp>
    </p:spTree>
    <p:extLst>
      <p:ext uri="{BB962C8B-B14F-4D97-AF65-F5344CB8AC3E}">
        <p14:creationId xmlns:p14="http://schemas.microsoft.com/office/powerpoint/2010/main" val="32622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C51CF-6D4E-48EF-916E-2113B1770338}" type="datetimeFigureOut">
              <a:rPr lang="en-US" smtClean="0"/>
              <a:t>12/23/2020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2738F-22F9-439C-8982-F986D68C6A2F}" type="slidenum">
              <a:rPr lang="en-US" smtClean="0"/>
              <a:t>‹#›</a:t>
            </a:fld>
            <a:endParaRPr lang="en-US"/>
          </a:p>
        </p:txBody>
      </p:sp>
    </p:spTree>
    <p:extLst>
      <p:ext uri="{BB962C8B-B14F-4D97-AF65-F5344CB8AC3E}">
        <p14:creationId xmlns:p14="http://schemas.microsoft.com/office/powerpoint/2010/main" val="330081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AC51CF-6D4E-48EF-916E-2113B1770338}" type="datetimeFigureOut">
              <a:rPr lang="en-US" smtClean="0"/>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2738F-22F9-439C-8982-F986D68C6A2F}" type="slidenum">
              <a:rPr lang="en-US" smtClean="0"/>
              <a:t>‹#›</a:t>
            </a:fld>
            <a:endParaRPr lang="en-US"/>
          </a:p>
        </p:txBody>
      </p:sp>
    </p:spTree>
    <p:extLst>
      <p:ext uri="{BB962C8B-B14F-4D97-AF65-F5344CB8AC3E}">
        <p14:creationId xmlns:p14="http://schemas.microsoft.com/office/powerpoint/2010/main" val="104523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AC51CF-6D4E-48EF-916E-2113B1770338}" type="datetimeFigureOut">
              <a:rPr lang="en-US" smtClean="0"/>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2738F-22F9-439C-8982-F986D68C6A2F}" type="slidenum">
              <a:rPr lang="en-US" smtClean="0"/>
              <a:t>‹#›</a:t>
            </a:fld>
            <a:endParaRPr lang="en-US"/>
          </a:p>
        </p:txBody>
      </p:sp>
    </p:spTree>
    <p:extLst>
      <p:ext uri="{BB962C8B-B14F-4D97-AF65-F5344CB8AC3E}">
        <p14:creationId xmlns:p14="http://schemas.microsoft.com/office/powerpoint/2010/main" val="4887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4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C51CF-6D4E-48EF-916E-2113B1770338}" type="datetimeFigureOut">
              <a:rPr lang="en-US" smtClean="0"/>
              <a:t>12/23/2020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2738F-22F9-439C-8982-F986D68C6A2F}" type="slidenum">
              <a:rPr lang="en-US" smtClean="0"/>
              <a:t>‹#›</a:t>
            </a:fld>
            <a:endParaRPr lang="en-US"/>
          </a:p>
        </p:txBody>
      </p:sp>
    </p:spTree>
    <p:extLst>
      <p:ext uri="{BB962C8B-B14F-4D97-AF65-F5344CB8AC3E}">
        <p14:creationId xmlns:p14="http://schemas.microsoft.com/office/powerpoint/2010/main" val="3034380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44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DD997-F23B-4402-BFD7-E3138AE72668}" type="datetimeFigureOut">
              <a:rPr lang="en-US" smtClean="0"/>
              <a:t>12/23/2020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CA23B-A7E7-4A3F-8DE3-65D9A534109A}" type="slidenum">
              <a:rPr lang="en-US" smtClean="0"/>
              <a:t>‹#›</a:t>
            </a:fld>
            <a:endParaRPr lang="en-US"/>
          </a:p>
        </p:txBody>
      </p:sp>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9898" y="365126"/>
            <a:ext cx="3382965" cy="1196547"/>
          </a:xfrm>
          <a:prstGeom prst="rect">
            <a:avLst/>
          </a:prstGeom>
        </p:spPr>
      </p:pic>
      <p:cxnSp>
        <p:nvCxnSpPr>
          <p:cNvPr id="12" name="Straight Connector 11"/>
          <p:cNvCxnSpPr/>
          <p:nvPr/>
        </p:nvCxnSpPr>
        <p:spPr>
          <a:xfrm>
            <a:off x="838201" y="1690688"/>
            <a:ext cx="10298987" cy="0"/>
          </a:xfrm>
          <a:prstGeom prst="line">
            <a:avLst/>
          </a:prstGeom>
          <a:ln w="57150"/>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606171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EE0D59-D991-4D0E-8C7C-D656E9723593}"/>
              </a:ext>
            </a:extLst>
          </p:cNvPr>
          <p:cNvSpPr>
            <a:spLocks noGrp="1"/>
          </p:cNvSpPr>
          <p:nvPr>
            <p:ph type="ctrTitle"/>
          </p:nvPr>
        </p:nvSpPr>
        <p:spPr>
          <a:xfrm>
            <a:off x="3689389" y="-324970"/>
            <a:ext cx="9144000" cy="2387600"/>
          </a:xfrm>
        </p:spPr>
        <p:txBody>
          <a:bodyPr vert="horz" lIns="91440" tIns="45720" rIns="91440" bIns="45720" rtlCol="0" anchor="ctr">
            <a:normAutofit/>
          </a:bodyPr>
          <a:lstStyle/>
          <a:p>
            <a:pPr algn="ctr"/>
            <a:r>
              <a:rPr lang="en-US" b="1" dirty="0">
                <a:latin typeface="+mn-lt"/>
              </a:rPr>
              <a:t>Bisphosphonates:  101</a:t>
            </a:r>
          </a:p>
        </p:txBody>
      </p:sp>
      <p:sp>
        <p:nvSpPr>
          <p:cNvPr id="5" name="Content Placeholder 4">
            <a:extLst>
              <a:ext uri="{FF2B5EF4-FFF2-40B4-BE49-F238E27FC236}">
                <a16:creationId xmlns:a16="http://schemas.microsoft.com/office/drawing/2014/main" id="{212DFACE-A458-409E-BE85-F71DBCAC77E8}"/>
              </a:ext>
            </a:extLst>
          </p:cNvPr>
          <p:cNvSpPr>
            <a:spLocks noGrp="1"/>
          </p:cNvSpPr>
          <p:nvPr>
            <p:ph type="subTitle" idx="1"/>
          </p:nvPr>
        </p:nvSpPr>
        <p:spPr>
          <a:xfrm>
            <a:off x="1692295" y="3035446"/>
            <a:ext cx="9144000" cy="1655762"/>
          </a:xfrm>
        </p:spPr>
        <p:txBody>
          <a:bodyPr vert="horz" lIns="91440" tIns="45720" rIns="91440" bIns="45720" rtlCol="0" anchor="ctr">
            <a:normAutofit/>
          </a:bodyPr>
          <a:lstStyle/>
          <a:p>
            <a:r>
              <a:rPr lang="en-US" sz="3600" b="1" dirty="0"/>
              <a:t>What you need to know, and why.</a:t>
            </a:r>
          </a:p>
        </p:txBody>
      </p:sp>
    </p:spTree>
    <p:extLst>
      <p:ext uri="{BB962C8B-B14F-4D97-AF65-F5344CB8AC3E}">
        <p14:creationId xmlns:p14="http://schemas.microsoft.com/office/powerpoint/2010/main" val="3633255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739" y="249682"/>
            <a:ext cx="10515600" cy="1325563"/>
          </a:xfrm>
        </p:spPr>
        <p:txBody>
          <a:bodyPr/>
          <a:lstStyle/>
          <a:p>
            <a:r>
              <a:rPr lang="en-US" dirty="0">
                <a:latin typeface="+mn-lt"/>
              </a:rPr>
              <a:t>Bisphosphonates and bone healing</a:t>
            </a:r>
          </a:p>
        </p:txBody>
      </p:sp>
      <p:sp>
        <p:nvSpPr>
          <p:cNvPr id="3" name="Content Placeholder 2"/>
          <p:cNvSpPr>
            <a:spLocks noGrp="1"/>
          </p:cNvSpPr>
          <p:nvPr>
            <p:ph idx="1"/>
          </p:nvPr>
        </p:nvSpPr>
        <p:spPr>
          <a:xfrm>
            <a:off x="525451" y="1865944"/>
            <a:ext cx="7152732" cy="4187026"/>
          </a:xfrm>
        </p:spPr>
        <p:txBody>
          <a:bodyPr/>
          <a:lstStyle/>
          <a:p>
            <a:r>
              <a:rPr lang="en-US" b="1" dirty="0"/>
              <a:t>A number of equine surgeons have observed fracture healing following surgical repair to be substantially delayed in horses known to have been treated with bisphosphonates.</a:t>
            </a:r>
          </a:p>
          <a:p>
            <a:endParaRPr lang="en-US" b="1" dirty="0"/>
          </a:p>
          <a:p>
            <a:r>
              <a:rPr lang="en-US" b="1" dirty="0"/>
              <a:t>At a recent meeting, surgeons discussed their personal observations with respect to the duration of effect, and were in agreement that radiographic findings don’t normalize until about 8 months post-treatment. </a:t>
            </a:r>
          </a:p>
        </p:txBody>
      </p:sp>
      <p:pic>
        <p:nvPicPr>
          <p:cNvPr id="4" name="Picture 3" descr="Unknown.jpeg"/>
          <p:cNvPicPr>
            <a:picLocks noChangeAspect="1"/>
          </p:cNvPicPr>
          <p:nvPr/>
        </p:nvPicPr>
        <p:blipFill rotWithShape="1">
          <a:blip r:embed="rId2">
            <a:extLst>
              <a:ext uri="{28A0092B-C50C-407E-A947-70E740481C1C}">
                <a14:useLocalDpi xmlns:a14="http://schemas.microsoft.com/office/drawing/2010/main" val="0"/>
              </a:ext>
            </a:extLst>
          </a:blip>
          <a:srcRect l="50000"/>
          <a:stretch/>
        </p:blipFill>
        <p:spPr>
          <a:xfrm>
            <a:off x="8688470" y="1791884"/>
            <a:ext cx="2797531" cy="4137345"/>
          </a:xfrm>
          <a:prstGeom prst="rect">
            <a:avLst/>
          </a:prstGeom>
        </p:spPr>
      </p:pic>
      <p:sp>
        <p:nvSpPr>
          <p:cNvPr id="5" name="Right Arrow 4"/>
          <p:cNvSpPr/>
          <p:nvPr/>
        </p:nvSpPr>
        <p:spPr>
          <a:xfrm>
            <a:off x="8558575" y="2482012"/>
            <a:ext cx="978408" cy="346327"/>
          </a:xfrm>
          <a:prstGeom prst="rightArrow">
            <a:avLst>
              <a:gd name="adj1" fmla="val 32134"/>
              <a:gd name="adj2" fmla="val 5000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8653244" y="3067321"/>
            <a:ext cx="978408" cy="346327"/>
          </a:xfrm>
          <a:prstGeom prst="rightArrow">
            <a:avLst>
              <a:gd name="adj1" fmla="val 32134"/>
              <a:gd name="adj2" fmla="val 5000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239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429" y="156799"/>
            <a:ext cx="12066572" cy="2226547"/>
          </a:xfrm>
        </p:spPr>
        <p:txBody>
          <a:bodyPr>
            <a:normAutofit fontScale="92500" lnSpcReduction="20000"/>
          </a:bodyPr>
          <a:lstStyle/>
          <a:p>
            <a:pPr marL="0" indent="0">
              <a:buNone/>
            </a:pPr>
            <a:r>
              <a:rPr lang="en-US" b="1" dirty="0"/>
              <a:t>Palmar osteochondral disease, non-adaptive bone disease, or bone bruising are all terms used to describe bone remodeling (osteoclast/osteoblast activity) that cannot keep up with the forces acquired through high speed exercise. </a:t>
            </a:r>
          </a:p>
          <a:p>
            <a:pPr marL="0" indent="0">
              <a:buNone/>
            </a:pPr>
            <a:r>
              <a:rPr lang="en-US" b="1" dirty="0"/>
              <a:t> </a:t>
            </a:r>
          </a:p>
          <a:p>
            <a:pPr marL="0" indent="0">
              <a:buNone/>
            </a:pPr>
            <a:r>
              <a:rPr lang="en-US" b="1" dirty="0"/>
              <a:t>Appropriately diagnosed, and given rest and time, the osteoclasts and osteoblasts catch up; the bone is strengthened, and training can resume. </a:t>
            </a:r>
          </a:p>
        </p:txBody>
      </p:sp>
      <p:sp>
        <p:nvSpPr>
          <p:cNvPr id="2" name="TextBox 1"/>
          <p:cNvSpPr txBox="1"/>
          <p:nvPr/>
        </p:nvSpPr>
        <p:spPr>
          <a:xfrm>
            <a:off x="167953" y="3795288"/>
            <a:ext cx="7278563" cy="2677656"/>
          </a:xfrm>
          <a:prstGeom prst="rect">
            <a:avLst/>
          </a:prstGeom>
          <a:noFill/>
        </p:spPr>
        <p:txBody>
          <a:bodyPr wrap="square" rtlCol="0">
            <a:spAutoFit/>
          </a:bodyPr>
          <a:lstStyle/>
          <a:p>
            <a:r>
              <a:rPr lang="en-US" sz="2400" b="1" dirty="0"/>
              <a:t>With continued, or resumed, high-speed exercise </a:t>
            </a:r>
            <a:r>
              <a:rPr lang="en-US" sz="2400" b="1" dirty="0" err="1"/>
              <a:t>microfractures</a:t>
            </a:r>
            <a:r>
              <a:rPr lang="en-US" sz="2400" b="1" dirty="0"/>
              <a:t> will continue to develop.</a:t>
            </a:r>
          </a:p>
          <a:p>
            <a:endParaRPr lang="en-US" sz="2400" b="1" dirty="0"/>
          </a:p>
          <a:p>
            <a:r>
              <a:rPr lang="en-US" sz="2400" b="1" dirty="0"/>
              <a:t>If the osteoclast/osteoblast cycle is interrupted, there is risk for microfractures to coalesce into major fault lines in the bone—and result in bone failure.</a:t>
            </a:r>
          </a:p>
          <a:p>
            <a:endParaRPr lang="en-US" sz="2400" dirty="0"/>
          </a:p>
        </p:txBody>
      </p:sp>
      <p:pic>
        <p:nvPicPr>
          <p:cNvPr id="4" name="Picture 3" descr="subchondral3.jpg"/>
          <p:cNvPicPr>
            <a:picLocks noChangeAspect="1"/>
          </p:cNvPicPr>
          <p:nvPr/>
        </p:nvPicPr>
        <p:blipFill rotWithShape="1">
          <a:blip r:embed="rId2">
            <a:extLst>
              <a:ext uri="{28A0092B-C50C-407E-A947-70E740481C1C}">
                <a14:useLocalDpi xmlns:a14="http://schemas.microsoft.com/office/drawing/2010/main" val="0"/>
              </a:ext>
            </a:extLst>
          </a:blip>
          <a:srcRect b="29914"/>
          <a:stretch/>
        </p:blipFill>
        <p:spPr>
          <a:xfrm>
            <a:off x="7270123" y="2693500"/>
            <a:ext cx="4663825" cy="2669940"/>
          </a:xfrm>
          <a:prstGeom prst="rect">
            <a:avLst/>
          </a:prstGeom>
        </p:spPr>
      </p:pic>
      <p:sp>
        <p:nvSpPr>
          <p:cNvPr id="5" name="Up Arrow 4"/>
          <p:cNvSpPr/>
          <p:nvPr/>
        </p:nvSpPr>
        <p:spPr>
          <a:xfrm>
            <a:off x="11182420" y="3603433"/>
            <a:ext cx="175251" cy="651204"/>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Up Arrow 5"/>
          <p:cNvSpPr/>
          <p:nvPr/>
        </p:nvSpPr>
        <p:spPr>
          <a:xfrm>
            <a:off x="10764203" y="3702868"/>
            <a:ext cx="197386" cy="651204"/>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 Arrow 6"/>
          <p:cNvSpPr/>
          <p:nvPr/>
        </p:nvSpPr>
        <p:spPr>
          <a:xfrm>
            <a:off x="10382822" y="4165816"/>
            <a:ext cx="175251" cy="651204"/>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p:cNvSpPr/>
          <p:nvPr/>
        </p:nvSpPr>
        <p:spPr>
          <a:xfrm>
            <a:off x="10016881" y="4271271"/>
            <a:ext cx="175251" cy="651204"/>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p:cNvSpPr/>
          <p:nvPr/>
        </p:nvSpPr>
        <p:spPr>
          <a:xfrm>
            <a:off x="9620799" y="4354072"/>
            <a:ext cx="175251" cy="651204"/>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a:off x="9161492" y="4518794"/>
            <a:ext cx="175251" cy="651204"/>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p:cNvSpPr/>
          <p:nvPr/>
        </p:nvSpPr>
        <p:spPr>
          <a:xfrm>
            <a:off x="8681228" y="4677862"/>
            <a:ext cx="175251" cy="651204"/>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Up Arrow 11"/>
          <p:cNvSpPr/>
          <p:nvPr/>
        </p:nvSpPr>
        <p:spPr>
          <a:xfrm>
            <a:off x="8170681" y="4844396"/>
            <a:ext cx="175251" cy="651204"/>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Up Arrow 12"/>
          <p:cNvSpPr/>
          <p:nvPr/>
        </p:nvSpPr>
        <p:spPr>
          <a:xfrm>
            <a:off x="7642946" y="4817020"/>
            <a:ext cx="175251" cy="651204"/>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12388" y="2651493"/>
            <a:ext cx="7085197" cy="1107996"/>
          </a:xfrm>
          <a:prstGeom prst="rect">
            <a:avLst/>
          </a:prstGeom>
          <a:noFill/>
        </p:spPr>
        <p:txBody>
          <a:bodyPr wrap="square" rtlCol="0">
            <a:spAutoFit/>
          </a:bodyPr>
          <a:lstStyle/>
          <a:p>
            <a:r>
              <a:rPr lang="en-US" sz="2400" b="1" dirty="0"/>
              <a:t>The conventional layoff for this condition may be inadequate when BPs are present.</a:t>
            </a:r>
          </a:p>
          <a:p>
            <a:endParaRPr lang="en-US" dirty="0"/>
          </a:p>
        </p:txBody>
      </p:sp>
      <p:sp>
        <p:nvSpPr>
          <p:cNvPr id="15" name="Up Arrow 14"/>
          <p:cNvSpPr/>
          <p:nvPr/>
        </p:nvSpPr>
        <p:spPr>
          <a:xfrm>
            <a:off x="11646062" y="3759489"/>
            <a:ext cx="175251" cy="651204"/>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4016FA3-F4C9-461E-9385-0CE52D1FEFBE}"/>
              </a:ext>
            </a:extLst>
          </p:cNvPr>
          <p:cNvPicPr>
            <a:picLocks noChangeAspect="1"/>
          </p:cNvPicPr>
          <p:nvPr/>
        </p:nvPicPr>
        <p:blipFill>
          <a:blip r:embed="rId3"/>
          <a:stretch>
            <a:fillRect/>
          </a:stretch>
        </p:blipFill>
        <p:spPr>
          <a:xfrm>
            <a:off x="7287812" y="4419049"/>
            <a:ext cx="195089" cy="664522"/>
          </a:xfrm>
          <a:prstGeom prst="rect">
            <a:avLst/>
          </a:prstGeom>
        </p:spPr>
      </p:pic>
    </p:spTree>
    <p:extLst>
      <p:ext uri="{BB962C8B-B14F-4D97-AF65-F5344CB8AC3E}">
        <p14:creationId xmlns:p14="http://schemas.microsoft.com/office/powerpoint/2010/main" val="258185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8" grpId="0" animBg="1"/>
      <p:bldP spid="9" grpId="0" animBg="1"/>
      <p:bldP spid="10" grpId="0" animBg="1"/>
      <p:bldP spid="11" grpId="0" animBg="1"/>
      <p:bldP spid="12" grpId="0" animBg="1"/>
      <p:bldP spid="13" grpId="0" animBg="1"/>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The really tricky part?</a:t>
            </a:r>
          </a:p>
        </p:txBody>
      </p:sp>
      <p:sp>
        <p:nvSpPr>
          <p:cNvPr id="3" name="Content Placeholder 2"/>
          <p:cNvSpPr>
            <a:spLocks noGrp="1"/>
          </p:cNvSpPr>
          <p:nvPr>
            <p:ph idx="1"/>
          </p:nvPr>
        </p:nvSpPr>
        <p:spPr>
          <a:xfrm>
            <a:off x="773068" y="2297748"/>
            <a:ext cx="10515600" cy="3156091"/>
          </a:xfrm>
        </p:spPr>
        <p:txBody>
          <a:bodyPr>
            <a:normAutofit/>
          </a:bodyPr>
          <a:lstStyle/>
          <a:p>
            <a:r>
              <a:rPr lang="en-US" b="1" dirty="0"/>
              <a:t>That BP-treated horse may change hands multiple times before it gets to the trainer at the racetrack, and that trainer can’t possibly know that the horse was treated with BPs.</a:t>
            </a:r>
          </a:p>
          <a:p>
            <a:endParaRPr lang="en-US" b="1" dirty="0"/>
          </a:p>
          <a:p>
            <a:r>
              <a:rPr lang="en-US" b="1" dirty="0"/>
              <a:t>So there may no opportunity to modify the horse’s management in consideration of an impaired ability for its bones to appropriately respond to training.</a:t>
            </a:r>
          </a:p>
          <a:p>
            <a:pPr marL="0" indent="0">
              <a:buNone/>
            </a:pPr>
            <a:endParaRPr lang="en-US" dirty="0"/>
          </a:p>
        </p:txBody>
      </p:sp>
    </p:spTree>
    <p:extLst>
      <p:ext uri="{BB962C8B-B14F-4D97-AF65-F5344CB8AC3E}">
        <p14:creationId xmlns:p14="http://schemas.microsoft.com/office/powerpoint/2010/main" val="3217652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6" y="0"/>
            <a:ext cx="10515600" cy="1325563"/>
          </a:xfrm>
        </p:spPr>
        <p:txBody>
          <a:bodyPr>
            <a:normAutofit/>
          </a:bodyPr>
          <a:lstStyle/>
          <a:p>
            <a:r>
              <a:rPr lang="en-US" sz="3200" b="1" dirty="0">
                <a:latin typeface="+mn-lt"/>
              </a:rPr>
              <a:t>Bisphosphonates in horses:  There’s a lot we don’t know</a:t>
            </a:r>
          </a:p>
        </p:txBody>
      </p:sp>
      <p:sp>
        <p:nvSpPr>
          <p:cNvPr id="3" name="Content Placeholder 2"/>
          <p:cNvSpPr>
            <a:spLocks noGrp="1"/>
          </p:cNvSpPr>
          <p:nvPr>
            <p:ph idx="1"/>
          </p:nvPr>
        </p:nvSpPr>
        <p:spPr>
          <a:xfrm>
            <a:off x="195398" y="1483743"/>
            <a:ext cx="11805276" cy="5032375"/>
          </a:xfrm>
        </p:spPr>
        <p:txBody>
          <a:bodyPr>
            <a:normAutofit lnSpcReduction="10000"/>
          </a:bodyPr>
          <a:lstStyle/>
          <a:p>
            <a:r>
              <a:rPr lang="en-US" b="1" dirty="0"/>
              <a:t>Is there a cause and effect relationship between bisphosphonates and fracture?</a:t>
            </a:r>
          </a:p>
          <a:p>
            <a:endParaRPr lang="en-US" sz="1600" b="1" dirty="0"/>
          </a:p>
          <a:p>
            <a:r>
              <a:rPr lang="en-US" b="1" dirty="0"/>
              <a:t>How long before osteoclast/osteoblast activity returns to normal after a horse is treated with bisphosphonates?</a:t>
            </a:r>
          </a:p>
          <a:p>
            <a:endParaRPr lang="en-US" sz="1700" b="1" dirty="0"/>
          </a:p>
          <a:p>
            <a:r>
              <a:rPr lang="en-US" b="1" dirty="0"/>
              <a:t>Are there biologic markers that indicate bisphosphonates are having an effect on a horse’s bone?</a:t>
            </a:r>
          </a:p>
          <a:p>
            <a:endParaRPr lang="en-US" sz="1700" b="1" dirty="0"/>
          </a:p>
          <a:p>
            <a:r>
              <a:rPr lang="en-US" b="1" dirty="0"/>
              <a:t>What is the best way to manage the training of a young horse that has been treated with bisphosphonates?</a:t>
            </a:r>
          </a:p>
          <a:p>
            <a:endParaRPr lang="en-US" sz="1700" b="1" dirty="0"/>
          </a:p>
          <a:p>
            <a:r>
              <a:rPr lang="en-US" b="1" dirty="0"/>
              <a:t>How long is the period of analgesia?</a:t>
            </a:r>
          </a:p>
        </p:txBody>
      </p:sp>
    </p:spTree>
    <p:extLst>
      <p:ext uri="{BB962C8B-B14F-4D97-AF65-F5344CB8AC3E}">
        <p14:creationId xmlns:p14="http://schemas.microsoft.com/office/powerpoint/2010/main" val="1232734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64" y="365125"/>
            <a:ext cx="11756426" cy="1325563"/>
          </a:xfrm>
        </p:spPr>
        <p:txBody>
          <a:bodyPr/>
          <a:lstStyle/>
          <a:p>
            <a:r>
              <a:rPr lang="en-US" b="1" dirty="0">
                <a:latin typeface="+mn-lt"/>
              </a:rPr>
              <a:t>Bisphosphonates:  Regulation and Testing</a:t>
            </a:r>
          </a:p>
        </p:txBody>
      </p:sp>
      <p:sp>
        <p:nvSpPr>
          <p:cNvPr id="3" name="Content Placeholder 2"/>
          <p:cNvSpPr>
            <a:spLocks noGrp="1"/>
          </p:cNvSpPr>
          <p:nvPr>
            <p:ph idx="1"/>
          </p:nvPr>
        </p:nvSpPr>
        <p:spPr>
          <a:xfrm>
            <a:off x="293096" y="1760504"/>
            <a:ext cx="11528463" cy="4849224"/>
          </a:xfrm>
        </p:spPr>
        <p:txBody>
          <a:bodyPr>
            <a:normAutofit/>
          </a:bodyPr>
          <a:lstStyle/>
          <a:p>
            <a:r>
              <a:rPr lang="en-US" b="1" dirty="0"/>
              <a:t>Testing:</a:t>
            </a:r>
          </a:p>
          <a:p>
            <a:endParaRPr lang="en-US" dirty="0"/>
          </a:p>
          <a:p>
            <a:pPr lvl="1"/>
            <a:r>
              <a:rPr lang="en-US" b="1" dirty="0"/>
              <a:t>The detection period (the interval during which a substance can be detected after administration) does not correlate with the duration of the drug’s effect.</a:t>
            </a:r>
          </a:p>
          <a:p>
            <a:pPr lvl="1"/>
            <a:endParaRPr lang="en-US" b="1" dirty="0"/>
          </a:p>
          <a:p>
            <a:pPr lvl="1"/>
            <a:r>
              <a:rPr lang="en-US" b="1" dirty="0"/>
              <a:t>It is difficult to access young horses when BP treatment related to sales presentation could be expected to occur.</a:t>
            </a:r>
          </a:p>
          <a:p>
            <a:pPr lvl="1"/>
            <a:endParaRPr lang="en-US" b="1" dirty="0"/>
          </a:p>
          <a:p>
            <a:pPr lvl="1"/>
            <a:r>
              <a:rPr lang="en-US" b="1" dirty="0"/>
              <a:t>A negative test collected at the wrong time can result in a false sense of security.</a:t>
            </a:r>
          </a:p>
        </p:txBody>
      </p:sp>
    </p:spTree>
    <p:extLst>
      <p:ext uri="{BB962C8B-B14F-4D97-AF65-F5344CB8AC3E}">
        <p14:creationId xmlns:p14="http://schemas.microsoft.com/office/powerpoint/2010/main" val="2164126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548" y="2558231"/>
            <a:ext cx="11902975" cy="2293245"/>
          </a:xfrm>
        </p:spPr>
        <p:txBody>
          <a:bodyPr>
            <a:normAutofit fontScale="92500"/>
          </a:bodyPr>
          <a:lstStyle/>
          <a:p>
            <a:r>
              <a:rPr lang="en-US" b="1" dirty="0"/>
              <a:t>Effective regulation requires a collaborative effort by all stakeholders: breeders, sales companies, trainers, veterinarians, racing associations, and racing authorities.</a:t>
            </a:r>
          </a:p>
          <a:p>
            <a:endParaRPr lang="en-US" b="1" dirty="0"/>
          </a:p>
          <a:p>
            <a:r>
              <a:rPr lang="en-US" b="1" dirty="0"/>
              <a:t>One sector acting alone cannot establish meaningful protections for the horse.</a:t>
            </a:r>
          </a:p>
        </p:txBody>
      </p:sp>
      <p:sp>
        <p:nvSpPr>
          <p:cNvPr id="4" name="Title 1"/>
          <p:cNvSpPr>
            <a:spLocks noGrp="1"/>
          </p:cNvSpPr>
          <p:nvPr>
            <p:ph type="title"/>
          </p:nvPr>
        </p:nvSpPr>
        <p:spPr>
          <a:xfrm>
            <a:off x="1709729" y="381405"/>
            <a:ext cx="8727762" cy="1325563"/>
          </a:xfrm>
        </p:spPr>
        <p:txBody>
          <a:bodyPr/>
          <a:lstStyle/>
          <a:p>
            <a:r>
              <a:rPr lang="en-US" b="1" dirty="0">
                <a:latin typeface="+mn-lt"/>
              </a:rPr>
              <a:t>Bisphosphonates:  The challenge</a:t>
            </a:r>
          </a:p>
        </p:txBody>
      </p:sp>
    </p:spTree>
    <p:extLst>
      <p:ext uri="{BB962C8B-B14F-4D97-AF65-F5344CB8AC3E}">
        <p14:creationId xmlns:p14="http://schemas.microsoft.com/office/powerpoint/2010/main" val="1135736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EB7F7B-FC90-46A5-8201-84428D1B39C7}"/>
              </a:ext>
            </a:extLst>
          </p:cNvPr>
          <p:cNvSpPr>
            <a:spLocks noGrp="1"/>
          </p:cNvSpPr>
          <p:nvPr>
            <p:ph type="title"/>
          </p:nvPr>
        </p:nvSpPr>
        <p:spPr>
          <a:xfrm>
            <a:off x="4120358" y="1"/>
            <a:ext cx="6010970" cy="1690688"/>
          </a:xfrm>
        </p:spPr>
        <p:txBody>
          <a:bodyPr>
            <a:normAutofit/>
          </a:bodyPr>
          <a:lstStyle/>
          <a:p>
            <a:pPr algn="ctr"/>
            <a:r>
              <a:rPr lang="en-US" sz="3600" b="1" dirty="0">
                <a:latin typeface="+mn-lt"/>
              </a:rPr>
              <a:t>Bone Biology:  </a:t>
            </a:r>
            <a:br>
              <a:rPr lang="en-US" sz="3600" b="1" dirty="0">
                <a:latin typeface="+mn-lt"/>
              </a:rPr>
            </a:br>
            <a:r>
              <a:rPr lang="en-US" sz="3600" b="1" dirty="0">
                <a:latin typeface="+mn-lt"/>
              </a:rPr>
              <a:t>A Brief Discussion   </a:t>
            </a:r>
            <a:br>
              <a:rPr lang="en-US" sz="3600" b="1" dirty="0"/>
            </a:br>
            <a:r>
              <a:rPr lang="en-US" sz="1800" b="1" dirty="0"/>
              <a:t>using pavement damage and repair for illustrative purposes</a:t>
            </a:r>
          </a:p>
        </p:txBody>
      </p:sp>
      <p:sp>
        <p:nvSpPr>
          <p:cNvPr id="6" name="Content Placeholder 2">
            <a:extLst>
              <a:ext uri="{FF2B5EF4-FFF2-40B4-BE49-F238E27FC236}">
                <a16:creationId xmlns:a16="http://schemas.microsoft.com/office/drawing/2014/main" id="{508000E6-4F62-432B-8D55-1C4F861A0952}"/>
              </a:ext>
            </a:extLst>
          </p:cNvPr>
          <p:cNvSpPr>
            <a:spLocks noGrp="1"/>
          </p:cNvSpPr>
          <p:nvPr>
            <p:ph idx="1"/>
          </p:nvPr>
        </p:nvSpPr>
        <p:spPr>
          <a:xfrm>
            <a:off x="144073" y="1759371"/>
            <a:ext cx="9531948" cy="5416715"/>
          </a:xfrm>
        </p:spPr>
        <p:txBody>
          <a:bodyPr>
            <a:noAutofit/>
          </a:bodyPr>
          <a:lstStyle/>
          <a:p>
            <a:r>
              <a:rPr lang="en-US" sz="2400" b="1" dirty="0"/>
              <a:t>Bone is a dynamic tissue.</a:t>
            </a:r>
          </a:p>
          <a:p>
            <a:pPr marL="0" indent="0">
              <a:buNone/>
            </a:pPr>
            <a:endParaRPr lang="en-US" sz="2400" b="1" dirty="0"/>
          </a:p>
          <a:p>
            <a:r>
              <a:rPr lang="en-US" sz="2400" b="1" dirty="0"/>
              <a:t>Normal, healthy bones experience </a:t>
            </a:r>
            <a:r>
              <a:rPr lang="en-US" sz="2400" b="1" dirty="0" err="1"/>
              <a:t>microfractures</a:t>
            </a:r>
            <a:r>
              <a:rPr lang="en-US" sz="2400" b="1" dirty="0"/>
              <a:t> on a daily basis.</a:t>
            </a:r>
          </a:p>
          <a:p>
            <a:pPr marL="0" indent="0">
              <a:buNone/>
            </a:pPr>
            <a:endParaRPr lang="en-US" sz="2400" b="1" dirty="0"/>
          </a:p>
          <a:p>
            <a:r>
              <a:rPr lang="en-US" sz="2400" b="1" dirty="0"/>
              <a:t>The occurrence of microfractures in is amplified by high-speed exercise.</a:t>
            </a:r>
          </a:p>
          <a:p>
            <a:endParaRPr lang="en-US" sz="2400" b="1" dirty="0"/>
          </a:p>
          <a:p>
            <a:r>
              <a:rPr lang="en-US" sz="2400" b="1" dirty="0"/>
              <a:t>Those </a:t>
            </a:r>
            <a:r>
              <a:rPr lang="en-US" sz="2400" b="1" dirty="0" err="1"/>
              <a:t>microfractures</a:t>
            </a:r>
            <a:r>
              <a:rPr lang="en-US" sz="2400" b="1" dirty="0"/>
              <a:t> are addressed by two types of cells.</a:t>
            </a:r>
          </a:p>
          <a:p>
            <a:pPr lvl="1"/>
            <a:r>
              <a:rPr lang="en-US" b="1" dirty="0"/>
              <a:t>Osteo</a:t>
            </a:r>
            <a:r>
              <a:rPr lang="en-US" b="1" u="sng" dirty="0"/>
              <a:t>c</a:t>
            </a:r>
            <a:r>
              <a:rPr lang="en-US" b="1" dirty="0"/>
              <a:t>lasts—that </a:t>
            </a:r>
            <a:r>
              <a:rPr lang="en-US" b="1" u="sng" dirty="0"/>
              <a:t>c</a:t>
            </a:r>
            <a:r>
              <a:rPr lang="en-US" b="1" dirty="0"/>
              <a:t>lear away damaged bone</a:t>
            </a:r>
          </a:p>
          <a:p>
            <a:pPr lvl="1"/>
            <a:r>
              <a:rPr lang="en-US" b="1" dirty="0"/>
              <a:t>Osteo</a:t>
            </a:r>
            <a:r>
              <a:rPr lang="en-US" b="1" u="sng" dirty="0"/>
              <a:t>b</a:t>
            </a:r>
            <a:r>
              <a:rPr lang="en-US" b="1" dirty="0"/>
              <a:t>lasts—that </a:t>
            </a:r>
            <a:r>
              <a:rPr lang="en-US" b="1" u="sng" dirty="0"/>
              <a:t>b</a:t>
            </a:r>
            <a:r>
              <a:rPr lang="en-US" b="1" dirty="0"/>
              <a:t>uild healthy, new bone</a:t>
            </a:r>
          </a:p>
          <a:p>
            <a:pPr lvl="1"/>
            <a:endParaRPr lang="en-US" b="1" dirty="0"/>
          </a:p>
          <a:p>
            <a:r>
              <a:rPr lang="en-US" sz="2400" b="1" dirty="0"/>
              <a:t>Failure of either of these cell lines, or an imbalance in their activity, can result in increased risk of fracture.</a:t>
            </a:r>
          </a:p>
        </p:txBody>
      </p:sp>
      <p:pic>
        <p:nvPicPr>
          <p:cNvPr id="2" name="Picture 1">
            <a:extLst>
              <a:ext uri="{FF2B5EF4-FFF2-40B4-BE49-F238E27FC236}">
                <a16:creationId xmlns:a16="http://schemas.microsoft.com/office/drawing/2014/main" id="{A964983B-22A4-48EF-82D4-A41DE9DDD3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049" t="8909" r="14612"/>
          <a:stretch/>
        </p:blipFill>
        <p:spPr>
          <a:xfrm>
            <a:off x="10273344" y="685949"/>
            <a:ext cx="1881776" cy="1325563"/>
          </a:xfrm>
          <a:prstGeom prst="rect">
            <a:avLst/>
          </a:prstGeom>
          <a:ln w="28575">
            <a:solidFill>
              <a:schemeClr val="tx1"/>
            </a:solidFill>
          </a:ln>
        </p:spPr>
      </p:pic>
      <p:pic>
        <p:nvPicPr>
          <p:cNvPr id="3" name="Picture 2">
            <a:extLst>
              <a:ext uri="{FF2B5EF4-FFF2-40B4-BE49-F238E27FC236}">
                <a16:creationId xmlns:a16="http://schemas.microsoft.com/office/drawing/2014/main" id="{8AD8D41A-54C0-4D16-8601-6A53B7D006E7}"/>
              </a:ext>
            </a:extLst>
          </p:cNvPr>
          <p:cNvPicPr>
            <a:picLocks noChangeAspect="1"/>
          </p:cNvPicPr>
          <p:nvPr/>
        </p:nvPicPr>
        <p:blipFill rotWithShape="1">
          <a:blip r:embed="rId3">
            <a:extLst>
              <a:ext uri="{28A0092B-C50C-407E-A947-70E740481C1C}">
                <a14:useLocalDpi xmlns:a14="http://schemas.microsoft.com/office/drawing/2010/main" val="0"/>
              </a:ext>
            </a:extLst>
          </a:blip>
          <a:srcRect l="15890" b="10485"/>
          <a:stretch/>
        </p:blipFill>
        <p:spPr>
          <a:xfrm>
            <a:off x="10274918" y="2280143"/>
            <a:ext cx="1897856" cy="1391745"/>
          </a:xfrm>
          <a:prstGeom prst="rect">
            <a:avLst/>
          </a:prstGeom>
          <a:ln w="28575">
            <a:solidFill>
              <a:schemeClr val="tx1"/>
            </a:solidFill>
          </a:ln>
        </p:spPr>
      </p:pic>
      <p:pic>
        <p:nvPicPr>
          <p:cNvPr id="11" name="Picture 10">
            <a:extLst>
              <a:ext uri="{FF2B5EF4-FFF2-40B4-BE49-F238E27FC236}">
                <a16:creationId xmlns:a16="http://schemas.microsoft.com/office/drawing/2014/main" id="{B7B656AB-E04F-4F23-9651-D912D2C27A36}"/>
              </a:ext>
            </a:extLst>
          </p:cNvPr>
          <p:cNvPicPr>
            <a:picLocks noChangeAspect="1"/>
          </p:cNvPicPr>
          <p:nvPr/>
        </p:nvPicPr>
        <p:blipFill rotWithShape="1">
          <a:blip r:embed="rId4">
            <a:extLst>
              <a:ext uri="{28A0092B-C50C-407E-A947-70E740481C1C}">
                <a14:useLocalDpi xmlns:a14="http://schemas.microsoft.com/office/drawing/2010/main" val="0"/>
              </a:ext>
            </a:extLst>
          </a:blip>
          <a:srcRect l="331" t="4566" r="7125" b="5023"/>
          <a:stretch/>
        </p:blipFill>
        <p:spPr>
          <a:xfrm>
            <a:off x="10255691" y="3875921"/>
            <a:ext cx="1899429" cy="1391746"/>
          </a:xfrm>
          <a:prstGeom prst="rect">
            <a:avLst/>
          </a:prstGeom>
          <a:ln w="28575">
            <a:solidFill>
              <a:schemeClr val="tx1"/>
            </a:solidFill>
          </a:ln>
        </p:spPr>
      </p:pic>
      <p:pic>
        <p:nvPicPr>
          <p:cNvPr id="13" name="Picture 12">
            <a:extLst>
              <a:ext uri="{FF2B5EF4-FFF2-40B4-BE49-F238E27FC236}">
                <a16:creationId xmlns:a16="http://schemas.microsoft.com/office/drawing/2014/main" id="{A0EBFD22-4152-4D65-88AB-91C699A38C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t="1" r="36458" b="18059"/>
          <a:stretch/>
        </p:blipFill>
        <p:spPr>
          <a:xfrm rot="10800000" flipV="1">
            <a:off x="10273344" y="5466255"/>
            <a:ext cx="1918655" cy="1391745"/>
          </a:xfrm>
          <a:prstGeom prst="rect">
            <a:avLst/>
          </a:prstGeom>
          <a:ln w="28575">
            <a:solidFill>
              <a:schemeClr val="tx1"/>
            </a:solidFill>
          </a:ln>
        </p:spPr>
      </p:pic>
      <p:cxnSp>
        <p:nvCxnSpPr>
          <p:cNvPr id="14" name="Straight Arrow Connector 13">
            <a:extLst>
              <a:ext uri="{FF2B5EF4-FFF2-40B4-BE49-F238E27FC236}">
                <a16:creationId xmlns:a16="http://schemas.microsoft.com/office/drawing/2014/main" id="{72CAAF54-CAC6-42F3-89F6-C9CCBC194825}"/>
              </a:ext>
            </a:extLst>
          </p:cNvPr>
          <p:cNvCxnSpPr>
            <a:cxnSpLocks/>
          </p:cNvCxnSpPr>
          <p:nvPr/>
        </p:nvCxnSpPr>
        <p:spPr>
          <a:xfrm flipV="1">
            <a:off x="8808171" y="1514475"/>
            <a:ext cx="2150342" cy="13441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8123556-5E07-4472-A9BD-0530E353B4DB}"/>
              </a:ext>
            </a:extLst>
          </p:cNvPr>
          <p:cNvCxnSpPr>
            <a:cxnSpLocks/>
          </p:cNvCxnSpPr>
          <p:nvPr/>
        </p:nvCxnSpPr>
        <p:spPr>
          <a:xfrm flipV="1">
            <a:off x="9517783" y="3257550"/>
            <a:ext cx="963863" cy="5227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61D4B8B-5194-49A2-A201-C7AF1512E5C3}"/>
              </a:ext>
            </a:extLst>
          </p:cNvPr>
          <p:cNvCxnSpPr>
            <a:cxnSpLocks/>
          </p:cNvCxnSpPr>
          <p:nvPr/>
        </p:nvCxnSpPr>
        <p:spPr>
          <a:xfrm flipV="1">
            <a:off x="6588846" y="4836319"/>
            <a:ext cx="4329186" cy="30347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772A20C-89F2-4EF3-A403-51EC194B4EE8}"/>
              </a:ext>
            </a:extLst>
          </p:cNvPr>
          <p:cNvCxnSpPr>
            <a:cxnSpLocks/>
          </p:cNvCxnSpPr>
          <p:nvPr/>
        </p:nvCxnSpPr>
        <p:spPr>
          <a:xfrm>
            <a:off x="6588846" y="5508383"/>
            <a:ext cx="4062485" cy="9209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43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BBAB46-ECE3-4BA9-86C0-920D51142F8A}"/>
              </a:ext>
            </a:extLst>
          </p:cNvPr>
          <p:cNvSpPr>
            <a:spLocks noGrp="1"/>
          </p:cNvSpPr>
          <p:nvPr>
            <p:ph type="title"/>
          </p:nvPr>
        </p:nvSpPr>
        <p:spPr>
          <a:xfrm>
            <a:off x="4556502" y="365127"/>
            <a:ext cx="6797298" cy="1325563"/>
          </a:xfrm>
        </p:spPr>
        <p:txBody>
          <a:bodyPr/>
          <a:lstStyle/>
          <a:p>
            <a:pPr algn="ctr"/>
            <a:r>
              <a:rPr lang="en-US" b="1" dirty="0">
                <a:latin typeface="+mn-lt"/>
              </a:rPr>
              <a:t>Bisphosphonates:  </a:t>
            </a:r>
            <a:br>
              <a:rPr lang="en-US" b="1" dirty="0">
                <a:latin typeface="+mn-lt"/>
              </a:rPr>
            </a:br>
            <a:r>
              <a:rPr lang="en-US" b="1" dirty="0">
                <a:latin typeface="+mn-lt"/>
              </a:rPr>
              <a:t>What they do</a:t>
            </a:r>
          </a:p>
        </p:txBody>
      </p:sp>
      <p:sp>
        <p:nvSpPr>
          <p:cNvPr id="4" name="Content Placeholder 2">
            <a:extLst>
              <a:ext uri="{FF2B5EF4-FFF2-40B4-BE49-F238E27FC236}">
                <a16:creationId xmlns:a16="http://schemas.microsoft.com/office/drawing/2014/main" id="{40686C78-C634-4764-945F-1B85F3C0C847}"/>
              </a:ext>
            </a:extLst>
          </p:cNvPr>
          <p:cNvSpPr>
            <a:spLocks noGrp="1"/>
          </p:cNvSpPr>
          <p:nvPr>
            <p:ph idx="1"/>
          </p:nvPr>
        </p:nvSpPr>
        <p:spPr>
          <a:xfrm>
            <a:off x="510559" y="2247900"/>
            <a:ext cx="8239450" cy="5000569"/>
          </a:xfrm>
        </p:spPr>
        <p:txBody>
          <a:bodyPr/>
          <a:lstStyle/>
          <a:p>
            <a:r>
              <a:rPr lang="en-US" b="1" dirty="0"/>
              <a:t>BPs kill osteoclasts.  </a:t>
            </a:r>
          </a:p>
          <a:p>
            <a:endParaRPr lang="en-US" b="1" dirty="0"/>
          </a:p>
          <a:p>
            <a:pPr lvl="1"/>
            <a:r>
              <a:rPr lang="en-US" b="1" dirty="0"/>
              <a:t>The result:</a:t>
            </a:r>
          </a:p>
          <a:p>
            <a:pPr lvl="2"/>
            <a:r>
              <a:rPr lang="en-US" b="1" dirty="0"/>
              <a:t>Damaged bone cannot be cleared away </a:t>
            </a:r>
          </a:p>
          <a:p>
            <a:pPr lvl="2"/>
            <a:r>
              <a:rPr lang="en-US" b="1" dirty="0"/>
              <a:t>New bone cannot be laid down to repair the defect</a:t>
            </a:r>
          </a:p>
          <a:p>
            <a:pPr marL="914400" lvl="2" indent="0">
              <a:buNone/>
            </a:pPr>
            <a:endParaRPr lang="en-US" b="1" dirty="0"/>
          </a:p>
          <a:p>
            <a:r>
              <a:rPr lang="en-US" b="1" dirty="0"/>
              <a:t>BPs have an analgesic (pain relieving) effect.</a:t>
            </a:r>
          </a:p>
          <a:p>
            <a:pPr lvl="1"/>
            <a:r>
              <a:rPr lang="en-US" b="1" dirty="0"/>
              <a:t>The mechanism of action for this is not well characterized.</a:t>
            </a:r>
          </a:p>
        </p:txBody>
      </p:sp>
      <p:pic>
        <p:nvPicPr>
          <p:cNvPr id="2" name="Picture 1" descr="paving-repair-contractor.jpg">
            <a:extLst>
              <a:ext uri="{FF2B5EF4-FFF2-40B4-BE49-F238E27FC236}">
                <a16:creationId xmlns:a16="http://schemas.microsoft.com/office/drawing/2014/main" id="{3DC0EFF4-0C23-4720-AB23-C16A25236FD3}"/>
              </a:ext>
            </a:extLst>
          </p:cNvPr>
          <p:cNvPicPr>
            <a:picLocks noChangeAspect="1"/>
          </p:cNvPicPr>
          <p:nvPr/>
        </p:nvPicPr>
        <p:blipFill rotWithShape="1">
          <a:blip r:embed="rId2">
            <a:extLst>
              <a:ext uri="{28A0092B-C50C-407E-A947-70E740481C1C}">
                <a14:useLocalDpi xmlns:a14="http://schemas.microsoft.com/office/drawing/2010/main" val="0"/>
              </a:ext>
            </a:extLst>
          </a:blip>
          <a:srcRect l="6263" r="17012"/>
          <a:stretch/>
        </p:blipFill>
        <p:spPr>
          <a:xfrm>
            <a:off x="8896260" y="2684518"/>
            <a:ext cx="2785181" cy="2346213"/>
          </a:xfrm>
          <a:prstGeom prst="rect">
            <a:avLst/>
          </a:prstGeom>
        </p:spPr>
      </p:pic>
    </p:spTree>
    <p:extLst>
      <p:ext uri="{BB962C8B-B14F-4D97-AF65-F5344CB8AC3E}">
        <p14:creationId xmlns:p14="http://schemas.microsoft.com/office/powerpoint/2010/main" val="3726491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BBAB46-ECE3-4BA9-86C0-920D51142F8A}"/>
              </a:ext>
            </a:extLst>
          </p:cNvPr>
          <p:cNvSpPr>
            <a:spLocks noGrp="1"/>
          </p:cNvSpPr>
          <p:nvPr>
            <p:ph type="title"/>
          </p:nvPr>
        </p:nvSpPr>
        <p:spPr>
          <a:xfrm>
            <a:off x="4556502" y="365127"/>
            <a:ext cx="6797298" cy="1325563"/>
          </a:xfrm>
        </p:spPr>
        <p:txBody>
          <a:bodyPr/>
          <a:lstStyle/>
          <a:p>
            <a:pPr algn="ctr"/>
            <a:r>
              <a:rPr lang="en-US" b="1" dirty="0">
                <a:latin typeface="+mn-lt"/>
              </a:rPr>
              <a:t>Bisphosphonates in </a:t>
            </a:r>
            <a:br>
              <a:rPr lang="en-US" b="1" dirty="0">
                <a:latin typeface="+mn-lt"/>
              </a:rPr>
            </a:br>
            <a:r>
              <a:rPr lang="en-US" b="1" dirty="0">
                <a:latin typeface="+mn-lt"/>
              </a:rPr>
              <a:t>Human Medicine</a:t>
            </a:r>
          </a:p>
        </p:txBody>
      </p:sp>
      <p:pic>
        <p:nvPicPr>
          <p:cNvPr id="2" name="Picture 1" descr="xuhl03.jpg.pagespeed.ic.WNVBYfUCa0.jpg">
            <a:extLst>
              <a:ext uri="{FF2B5EF4-FFF2-40B4-BE49-F238E27FC236}">
                <a16:creationId xmlns:a16="http://schemas.microsoft.com/office/drawing/2014/main" id="{A8D77374-301E-4D48-AA60-37BBE31E1341}"/>
              </a:ext>
            </a:extLst>
          </p:cNvPr>
          <p:cNvPicPr>
            <a:picLocks noChangeAspect="1"/>
          </p:cNvPicPr>
          <p:nvPr/>
        </p:nvPicPr>
        <p:blipFill rotWithShape="1">
          <a:blip r:embed="rId2">
            <a:extLst>
              <a:ext uri="{28A0092B-C50C-407E-A947-70E740481C1C}">
                <a14:useLocalDpi xmlns:a14="http://schemas.microsoft.com/office/drawing/2010/main" val="0"/>
              </a:ext>
            </a:extLst>
          </a:blip>
          <a:srcRect t="4706" b="19412"/>
          <a:stretch/>
        </p:blipFill>
        <p:spPr>
          <a:xfrm>
            <a:off x="8579000" y="1825625"/>
            <a:ext cx="3515368" cy="2021251"/>
          </a:xfrm>
          <a:prstGeom prst="rect">
            <a:avLst/>
          </a:prstGeom>
        </p:spPr>
      </p:pic>
      <p:sp>
        <p:nvSpPr>
          <p:cNvPr id="3" name="TextBox 2">
            <a:extLst>
              <a:ext uri="{FF2B5EF4-FFF2-40B4-BE49-F238E27FC236}">
                <a16:creationId xmlns:a16="http://schemas.microsoft.com/office/drawing/2014/main" id="{BE4C9E1F-947A-42A9-93BF-A881D7DEEDA6}"/>
              </a:ext>
            </a:extLst>
          </p:cNvPr>
          <p:cNvSpPr txBox="1"/>
          <p:nvPr/>
        </p:nvSpPr>
        <p:spPr>
          <a:xfrm>
            <a:off x="8465041" y="3857558"/>
            <a:ext cx="3629327" cy="369332"/>
          </a:xfrm>
          <a:prstGeom prst="rect">
            <a:avLst/>
          </a:prstGeom>
          <a:noFill/>
        </p:spPr>
        <p:txBody>
          <a:bodyPr wrap="none" rtlCol="0">
            <a:spAutoFit/>
          </a:bodyPr>
          <a:lstStyle/>
          <a:p>
            <a:r>
              <a:rPr lang="en-US" b="1" dirty="0"/>
              <a:t>   Normal                         Osteoporosis</a:t>
            </a:r>
          </a:p>
        </p:txBody>
      </p:sp>
      <p:sp>
        <p:nvSpPr>
          <p:cNvPr id="9" name="Content Placeholder 2">
            <a:extLst>
              <a:ext uri="{FF2B5EF4-FFF2-40B4-BE49-F238E27FC236}">
                <a16:creationId xmlns:a16="http://schemas.microsoft.com/office/drawing/2014/main" id="{0304E0D5-0D87-4643-B5D0-72C51C56347D}"/>
              </a:ext>
            </a:extLst>
          </p:cNvPr>
          <p:cNvSpPr>
            <a:spLocks noGrp="1"/>
          </p:cNvSpPr>
          <p:nvPr>
            <p:ph idx="1"/>
          </p:nvPr>
        </p:nvSpPr>
        <p:spPr>
          <a:xfrm>
            <a:off x="97632" y="2287768"/>
            <a:ext cx="8307877" cy="1754456"/>
          </a:xfrm>
          <a:ln>
            <a:noFill/>
          </a:ln>
        </p:spPr>
        <p:txBody>
          <a:bodyPr>
            <a:normAutofit/>
          </a:bodyPr>
          <a:lstStyle/>
          <a:p>
            <a:pPr marL="0" indent="0" algn="just">
              <a:buNone/>
            </a:pPr>
            <a:r>
              <a:rPr lang="en-US" b="1" dirty="0"/>
              <a:t>Prevention of pathologic fractures in post-menopausal women with osteoporosis by decreasing the rate of bone loss—as manifested by osteoclast activity.</a:t>
            </a:r>
          </a:p>
        </p:txBody>
      </p:sp>
      <p:sp>
        <p:nvSpPr>
          <p:cNvPr id="7" name="Content Placeholder 2">
            <a:extLst>
              <a:ext uri="{FF2B5EF4-FFF2-40B4-BE49-F238E27FC236}">
                <a16:creationId xmlns:a16="http://schemas.microsoft.com/office/drawing/2014/main" id="{04F74B33-0B9E-42F3-8283-694D9ABEF98C}"/>
              </a:ext>
            </a:extLst>
          </p:cNvPr>
          <p:cNvSpPr txBox="1">
            <a:spLocks/>
          </p:cNvSpPr>
          <p:nvPr/>
        </p:nvSpPr>
        <p:spPr>
          <a:xfrm>
            <a:off x="97632" y="4042224"/>
            <a:ext cx="12249150" cy="2287977"/>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For geriatric patients:</a:t>
            </a:r>
          </a:p>
          <a:p>
            <a:pPr marL="0" indent="0">
              <a:buNone/>
            </a:pPr>
            <a:r>
              <a:rPr lang="en-US" b="1" dirty="0"/>
              <a:t>Fracture risk increases occurs as osteo</a:t>
            </a:r>
            <a:r>
              <a:rPr lang="en-US" b="1" u="sng" dirty="0"/>
              <a:t>c</a:t>
            </a:r>
            <a:r>
              <a:rPr lang="en-US" b="1" dirty="0"/>
              <a:t>last activity outpaces osteo</a:t>
            </a:r>
            <a:r>
              <a:rPr lang="en-US" b="1" u="sng" dirty="0"/>
              <a:t>b</a:t>
            </a:r>
            <a:r>
              <a:rPr lang="en-US" b="1" dirty="0"/>
              <a:t>last activity.  </a:t>
            </a:r>
          </a:p>
          <a:p>
            <a:pPr marL="0" indent="0">
              <a:buNone/>
            </a:pPr>
            <a:r>
              <a:rPr lang="en-US" b="1" dirty="0"/>
              <a:t>Halting osteoclast activity maintains a more dense, less fragile bone matrix.</a:t>
            </a:r>
          </a:p>
          <a:p>
            <a:pPr marL="0" indent="0">
              <a:buNone/>
            </a:pPr>
            <a:r>
              <a:rPr lang="en-US" b="1" dirty="0"/>
              <a:t>For these patients, ‘bad’ bone is better than no bone.</a:t>
            </a:r>
          </a:p>
        </p:txBody>
      </p:sp>
    </p:spTree>
    <p:extLst>
      <p:ext uri="{BB962C8B-B14F-4D97-AF65-F5344CB8AC3E}">
        <p14:creationId xmlns:p14="http://schemas.microsoft.com/office/powerpoint/2010/main" val="663409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BBAB46-ECE3-4BA9-86C0-920D51142F8A}"/>
              </a:ext>
            </a:extLst>
          </p:cNvPr>
          <p:cNvSpPr>
            <a:spLocks noGrp="1"/>
          </p:cNvSpPr>
          <p:nvPr>
            <p:ph type="title"/>
          </p:nvPr>
        </p:nvSpPr>
        <p:spPr>
          <a:xfrm>
            <a:off x="3773563" y="372917"/>
            <a:ext cx="7260430" cy="1325563"/>
          </a:xfrm>
        </p:spPr>
        <p:txBody>
          <a:bodyPr/>
          <a:lstStyle/>
          <a:p>
            <a:pPr algn="ctr"/>
            <a:r>
              <a:rPr lang="en-US" sz="4400" b="1" dirty="0">
                <a:latin typeface="+mn-lt"/>
              </a:rPr>
              <a:t>Bisphosphonates in </a:t>
            </a:r>
            <a:br>
              <a:rPr lang="en-US" sz="4400" b="1" dirty="0">
                <a:latin typeface="+mn-lt"/>
              </a:rPr>
            </a:br>
            <a:r>
              <a:rPr lang="en-US" sz="4400" b="1" dirty="0">
                <a:latin typeface="+mn-lt"/>
              </a:rPr>
              <a:t>Equine Medicine</a:t>
            </a:r>
            <a:endParaRPr lang="en-US" dirty="0">
              <a:latin typeface="+mn-lt"/>
            </a:endParaRPr>
          </a:p>
        </p:txBody>
      </p:sp>
      <p:pic>
        <p:nvPicPr>
          <p:cNvPr id="2" name="Picture 1">
            <a:extLst>
              <a:ext uri="{FF2B5EF4-FFF2-40B4-BE49-F238E27FC236}">
                <a16:creationId xmlns:a16="http://schemas.microsoft.com/office/drawing/2014/main" id="{58580F6C-91C9-4BAA-B833-5E48531A4AE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911" b="95982" l="8000" r="98667">
                        <a14:foregroundMark x1="10222" y1="28125" x2="35556" y2="5357"/>
                        <a14:foregroundMark x1="35556" y1="5357" x2="63556" y2="22321"/>
                        <a14:foregroundMark x1="63556" y1="22321" x2="65333" y2="33482"/>
                        <a14:foregroundMark x1="9778" y1="79018" x2="38667" y2="94196"/>
                        <a14:foregroundMark x1="38667" y1="94196" x2="63556" y2="70982"/>
                        <a14:foregroundMark x1="63556" y1="70982" x2="64000" y2="69196"/>
                        <a14:foregroundMark x1="72000" y1="94643" x2="99111" y2="58036"/>
                        <a14:foregroundMark x1="99111" y1="58036" x2="83556" y2="29464"/>
                        <a14:foregroundMark x1="83556" y1="29464" x2="67111" y2="43750"/>
                        <a14:foregroundMark x1="84000" y1="28571" x2="89333" y2="26786"/>
                        <a14:foregroundMark x1="10222" y1="4911" x2="8444" y2="84375"/>
                        <a14:foregroundMark x1="96889" y1="93750" x2="76889" y2="95982"/>
                      </a14:backgroundRemoval>
                    </a14:imgEffect>
                  </a14:imgLayer>
                </a14:imgProps>
              </a:ext>
              <a:ext uri="{28A0092B-C50C-407E-A947-70E740481C1C}">
                <a14:useLocalDpi xmlns:a14="http://schemas.microsoft.com/office/drawing/2010/main" val="0"/>
              </a:ext>
            </a:extLst>
          </a:blip>
          <a:stretch>
            <a:fillRect/>
          </a:stretch>
        </p:blipFill>
        <p:spPr>
          <a:xfrm>
            <a:off x="10476330" y="2281488"/>
            <a:ext cx="1497066" cy="1490413"/>
          </a:xfrm>
          <a:prstGeom prst="rect">
            <a:avLst/>
          </a:prstGeom>
        </p:spPr>
      </p:pic>
      <p:pic>
        <p:nvPicPr>
          <p:cNvPr id="6" name="Content Placeholder 8">
            <a:extLst>
              <a:ext uri="{FF2B5EF4-FFF2-40B4-BE49-F238E27FC236}">
                <a16:creationId xmlns:a16="http://schemas.microsoft.com/office/drawing/2014/main" id="{D93B8021-4B1F-4C7A-ADD7-30556275712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2500" b="78750" l="2250" r="99750">
                        <a14:foregroundMark x1="1000" y1="24500" x2="3250" y2="61500"/>
                        <a14:foregroundMark x1="3250" y1="61500" x2="8750" y2="73500"/>
                        <a14:foregroundMark x1="8750" y1="73500" x2="20000" y2="77500"/>
                        <a14:foregroundMark x1="20000" y1="77500" x2="67750" y2="71000"/>
                        <a14:foregroundMark x1="67750" y1="71000" x2="68750" y2="22500"/>
                        <a14:foregroundMark x1="68750" y1="22500" x2="2250" y2="23500"/>
                        <a14:foregroundMark x1="11250" y1="24750" x2="11750" y2="38500"/>
                        <a14:foregroundMark x1="11750" y1="38500" x2="23000" y2="43250"/>
                        <a14:foregroundMark x1="23000" y1="43250" x2="47500" y2="44250"/>
                        <a14:foregroundMark x1="47500" y1="44250" x2="60000" y2="42250"/>
                        <a14:foregroundMark x1="60000" y1="42250" x2="68500" y2="34500"/>
                        <a14:foregroundMark x1="68500" y1="34500" x2="64000" y2="24000"/>
                        <a14:foregroundMark x1="64000" y1="24000" x2="11000" y2="24750"/>
                        <a14:foregroundMark x1="18250" y1="29500" x2="17250" y2="41250"/>
                        <a14:foregroundMark x1="17250" y1="41250" x2="30250" y2="43750"/>
                        <a14:foregroundMark x1="30250" y1="43750" x2="66500" y2="31500"/>
                        <a14:foregroundMark x1="66500" y1="31500" x2="55750" y2="26500"/>
                        <a14:foregroundMark x1="55750" y1="26500" x2="15750" y2="35250"/>
                        <a14:foregroundMark x1="21000" y1="36500" x2="26750" y2="47000"/>
                        <a14:foregroundMark x1="26750" y1="47000" x2="40000" y2="47750"/>
                        <a14:foregroundMark x1="40000" y1="47750" x2="64000" y2="37250"/>
                        <a14:foregroundMark x1="64000" y1="37250" x2="53250" y2="31750"/>
                        <a14:foregroundMark x1="53250" y1="31750" x2="29500" y2="31750"/>
                        <a14:foregroundMark x1="29500" y1="31750" x2="19750" y2="37000"/>
                        <a14:foregroundMark x1="24000" y1="35000" x2="26500" y2="46250"/>
                        <a14:foregroundMark x1="26500" y1="46250" x2="49000" y2="38750"/>
                        <a14:foregroundMark x1="49000" y1="38750" x2="39750" y2="31000"/>
                        <a14:foregroundMark x1="39750" y1="31000" x2="28000" y2="33250"/>
                        <a14:foregroundMark x1="28000" y1="33250" x2="23250" y2="36500"/>
                        <a14:foregroundMark x1="30000" y1="35750" x2="21500" y2="47250"/>
                        <a14:foregroundMark x1="21500" y1="47250" x2="33000" y2="43500"/>
                        <a14:foregroundMark x1="33000" y1="43500" x2="41500" y2="35750"/>
                        <a14:foregroundMark x1="41500" y1="35750" x2="30000" y2="34500"/>
                        <a14:foregroundMark x1="30000" y1="34500" x2="25250" y2="41500"/>
                        <a14:foregroundMark x1="78750" y1="28500" x2="71750" y2="75750"/>
                        <a14:foregroundMark x1="71750" y1="75750" x2="82750" y2="79250"/>
                        <a14:foregroundMark x1="82750" y1="79250" x2="94250" y2="77000"/>
                        <a14:foregroundMark x1="94250" y1="77000" x2="99250" y2="65750"/>
                        <a14:foregroundMark x1="99250" y1="65750" x2="99743" y2="48250"/>
                        <a14:foregroundMark x1="96671" y1="44284" x2="92500" y2="39250"/>
                        <a14:foregroundMark x1="99129" y1="47250" x2="98809" y2="46863"/>
                        <a14:foregroundMark x1="92500" y1="39250" x2="88500" y2="28000"/>
                        <a14:foregroundMark x1="88500" y1="28000" x2="92000" y2="28500"/>
                        <a14:foregroundMark x1="80000" y1="34250" x2="76500" y2="58500"/>
                        <a14:foregroundMark x1="76500" y1="58500" x2="89000" y2="58500"/>
                        <a14:foregroundMark x1="89000" y1="58500" x2="93000" y2="69750"/>
                        <a14:foregroundMark x1="93000" y1="69750" x2="99750" y2="52250"/>
                        <a14:foregroundMark x1="97729" y1="47250" x2="95000" y2="40500"/>
                        <a14:foregroundMark x1="99750" y1="52250" x2="98133" y2="48250"/>
                        <a14:foregroundMark x1="95000" y1="40500" x2="95000" y2="39750"/>
                        <a14:foregroundMark x1="73500" y1="76250" x2="85250" y2="78750"/>
                        <a14:foregroundMark x1="85250" y1="78750" x2="94750" y2="77750"/>
                        <a14:foregroundMark x1="98250" y1="76500" x2="99750" y2="64750"/>
                        <a14:foregroundMark x1="99750" y1="64750" x2="98100" y2="48250"/>
                        <a14:foregroundMark x1="92000" y1="27750" x2="80500" y2="27250"/>
                        <a14:foregroundMark x1="80500" y1="27250" x2="77250" y2="29500"/>
                        <a14:foregroundMark x1="78250" y1="50500" x2="86250" y2="59250"/>
                        <a14:foregroundMark x1="86250" y1="59250" x2="97750" y2="55500"/>
                        <a14:foregroundMark x1="97750" y1="55500" x2="86250" y2="50000"/>
                        <a14:foregroundMark x1="86250" y1="50000" x2="78750" y2="51000"/>
                        <a14:backgroundMark x1="99500" y1="47250" x2="99500" y2="48250"/>
                        <a14:backgroundMark x1="99250" y1="48797" x2="99250" y2="48250"/>
                        <a14:backgroundMark x1="99250" y1="58525" x2="99250" y2="52671"/>
                        <a14:backgroundMark x1="99250" y1="78250" x2="99250" y2="62030"/>
                      </a14:backgroundRemoval>
                    </a14:imgEffect>
                  </a14:imgLayer>
                </a14:imgProps>
              </a:ext>
              <a:ext uri="{28A0092B-C50C-407E-A947-70E740481C1C}">
                <a14:useLocalDpi xmlns:a14="http://schemas.microsoft.com/office/drawing/2010/main" val="0"/>
              </a:ext>
            </a:extLst>
          </a:blip>
          <a:srcRect t="20104" b="19633"/>
          <a:stretch/>
        </p:blipFill>
        <p:spPr>
          <a:xfrm>
            <a:off x="10094591" y="5020021"/>
            <a:ext cx="1878805" cy="1132237"/>
          </a:xfrm>
          <a:prstGeom prst="rect">
            <a:avLst/>
          </a:prstGeom>
        </p:spPr>
      </p:pic>
      <p:sp>
        <p:nvSpPr>
          <p:cNvPr id="3" name="TextBox 2">
            <a:extLst>
              <a:ext uri="{FF2B5EF4-FFF2-40B4-BE49-F238E27FC236}">
                <a16:creationId xmlns:a16="http://schemas.microsoft.com/office/drawing/2014/main" id="{4FF10185-E280-431D-805E-1192DD0A9B61}"/>
              </a:ext>
            </a:extLst>
          </p:cNvPr>
          <p:cNvSpPr txBox="1"/>
          <p:nvPr/>
        </p:nvSpPr>
        <p:spPr>
          <a:xfrm>
            <a:off x="86949" y="2804208"/>
            <a:ext cx="12192000" cy="33547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t>Two products, </a:t>
            </a:r>
            <a:r>
              <a:rPr lang="en-US" sz="2400" b="1" dirty="0" err="1"/>
              <a:t>Tildren</a:t>
            </a:r>
            <a:r>
              <a:rPr lang="en-US" sz="2400" b="1" dirty="0"/>
              <a:t> and </a:t>
            </a:r>
            <a:r>
              <a:rPr lang="en-US" sz="2400" b="1" dirty="0" err="1"/>
              <a:t>OsPhos</a:t>
            </a:r>
            <a:r>
              <a:rPr lang="en-US" sz="2400" b="1" dirty="0"/>
              <a:t>, have FDA approval for use in the horse.</a:t>
            </a:r>
          </a:p>
          <a:p>
            <a:pPr marL="342900" indent="-342900">
              <a:buFont typeface="Arial" panose="020B0604020202020204" pitchFamily="34" charset="0"/>
              <a:buChar char="•"/>
            </a:pPr>
            <a:endParaRPr lang="en-US" sz="2400" b="1" dirty="0"/>
          </a:p>
          <a:p>
            <a:endParaRPr lang="en-US" sz="2400" b="1" dirty="0"/>
          </a:p>
          <a:p>
            <a:pPr marL="342900" indent="-342900">
              <a:buFont typeface="Arial" panose="020B0604020202020204" pitchFamily="34" charset="0"/>
              <a:buChar char="•"/>
            </a:pPr>
            <a:r>
              <a:rPr lang="en-US" sz="2400" b="1" dirty="0"/>
              <a:t>Label indication:  Treatment of navicular disease in horses 4 years of age and older.</a:t>
            </a:r>
          </a:p>
          <a:p>
            <a:endParaRPr lang="en-US" sz="2400" b="1" dirty="0"/>
          </a:p>
          <a:p>
            <a:endParaRPr lang="en-US" sz="2400" b="1" dirty="0"/>
          </a:p>
          <a:p>
            <a:pPr marL="342900" indent="-342900">
              <a:buFont typeface="Arial" panose="020B0604020202020204" pitchFamily="34" charset="0"/>
              <a:buChar char="•"/>
            </a:pPr>
            <a:r>
              <a:rPr lang="en-US" sz="2400" b="1" dirty="0"/>
              <a:t>Desired effect:  Analgesia.  (Improved lameness score.)</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p:txBody>
      </p:sp>
    </p:spTree>
    <p:extLst>
      <p:ext uri="{BB962C8B-B14F-4D97-AF65-F5344CB8AC3E}">
        <p14:creationId xmlns:p14="http://schemas.microsoft.com/office/powerpoint/2010/main" val="2472238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137203"/>
            <a:ext cx="11932920" cy="1325563"/>
          </a:xfrm>
        </p:spPr>
        <p:txBody>
          <a:bodyPr>
            <a:normAutofit/>
          </a:bodyPr>
          <a:lstStyle/>
          <a:p>
            <a:pPr algn="ctr"/>
            <a:r>
              <a:rPr lang="en-US" sz="3600" b="1" dirty="0">
                <a:latin typeface="+mn-lt"/>
              </a:rPr>
              <a:t>Off-Label/Extra-label Use of FDA-approved medications</a:t>
            </a:r>
          </a:p>
        </p:txBody>
      </p:sp>
      <p:sp>
        <p:nvSpPr>
          <p:cNvPr id="3" name="Content Placeholder 2"/>
          <p:cNvSpPr>
            <a:spLocks noGrp="1"/>
          </p:cNvSpPr>
          <p:nvPr>
            <p:ph idx="1"/>
          </p:nvPr>
        </p:nvSpPr>
        <p:spPr>
          <a:xfrm>
            <a:off x="137160" y="1827097"/>
            <a:ext cx="11749978" cy="4097775"/>
          </a:xfrm>
        </p:spPr>
        <p:txBody>
          <a:bodyPr/>
          <a:lstStyle/>
          <a:p>
            <a:pPr marL="342900" indent="-342900"/>
            <a:r>
              <a:rPr lang="en-US" sz="2400" b="1" dirty="0"/>
              <a:t>Veterinarians have the legal authority for ‘off/extra-label’ use—the administration of a medication at  an alternative dose, by alternative routes, at different intervals, and for treatment of conditions other than those described on the label.</a:t>
            </a:r>
          </a:p>
          <a:p>
            <a:pPr marL="0" indent="0">
              <a:buNone/>
            </a:pPr>
            <a:endParaRPr lang="en-US" sz="2400" b="1" dirty="0"/>
          </a:p>
          <a:p>
            <a:pPr marL="342900" indent="-342900"/>
            <a:r>
              <a:rPr lang="en-US" sz="2400" b="1" dirty="0"/>
              <a:t>Examples: </a:t>
            </a:r>
          </a:p>
          <a:p>
            <a:pPr marL="800100" lvl="1" indent="-342900"/>
            <a:r>
              <a:rPr lang="en-US" b="1" dirty="0" err="1"/>
              <a:t>Gentocin</a:t>
            </a:r>
            <a:r>
              <a:rPr lang="en-US" b="1" dirty="0"/>
              <a:t>, an antibiotic, has FDA approval for intrauterine use, yet it is commonly administered intravenously or intramuscularly to treat systemic disease. </a:t>
            </a:r>
          </a:p>
          <a:p>
            <a:pPr marL="457200" lvl="1" indent="0">
              <a:buNone/>
            </a:pPr>
            <a:endParaRPr lang="en-US" b="1" dirty="0"/>
          </a:p>
          <a:p>
            <a:pPr marL="800100" lvl="1" indent="-342900"/>
            <a:r>
              <a:rPr lang="en-US" b="1" dirty="0"/>
              <a:t>The label dose for procaine penicillin is 3,000 IU per pound (10 ml for a 1,000 </a:t>
            </a:r>
            <a:r>
              <a:rPr lang="en-US" b="1" dirty="0" err="1"/>
              <a:t>lb</a:t>
            </a:r>
            <a:r>
              <a:rPr lang="en-US" b="1" dirty="0"/>
              <a:t> horse) but most veterinarians use a much higher dose.</a:t>
            </a:r>
          </a:p>
          <a:p>
            <a:endParaRPr lang="en-US" dirty="0"/>
          </a:p>
        </p:txBody>
      </p:sp>
    </p:spTree>
    <p:extLst>
      <p:ext uri="{BB962C8B-B14F-4D97-AF65-F5344CB8AC3E}">
        <p14:creationId xmlns:p14="http://schemas.microsoft.com/office/powerpoint/2010/main" val="164676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054" y="2010977"/>
            <a:ext cx="11195222" cy="4481898"/>
          </a:xfrm>
        </p:spPr>
        <p:txBody>
          <a:bodyPr>
            <a:normAutofit/>
          </a:bodyPr>
          <a:lstStyle/>
          <a:p>
            <a:r>
              <a:rPr lang="en-US" dirty="0"/>
              <a:t> </a:t>
            </a:r>
            <a:r>
              <a:rPr lang="en-US" b="1" dirty="0"/>
              <a:t>Veterinarians have the legal ability to use bisphosphonates in a manner other than that described on the label. </a:t>
            </a:r>
          </a:p>
          <a:p>
            <a:pPr marL="0" indent="0">
              <a:buNone/>
            </a:pPr>
            <a:r>
              <a:rPr lang="en-US" b="1" dirty="0"/>
              <a:t> </a:t>
            </a:r>
          </a:p>
          <a:p>
            <a:r>
              <a:rPr lang="en-US" b="1" dirty="0"/>
              <a:t>The fact that their administration to a horse is permissible should not be equated with an endorsement for their off-label use.</a:t>
            </a:r>
          </a:p>
          <a:p>
            <a:endParaRPr lang="en-US" b="1" dirty="0"/>
          </a:p>
          <a:p>
            <a:r>
              <a:rPr lang="en-US" b="1" dirty="0"/>
              <a:t>The absence of information about their effects in young horse, or for conditions other than navicular disease, represents an unknown risk</a:t>
            </a:r>
            <a:r>
              <a:rPr lang="en-US" dirty="0"/>
              <a:t>.</a:t>
            </a:r>
          </a:p>
        </p:txBody>
      </p:sp>
      <p:sp>
        <p:nvSpPr>
          <p:cNvPr id="4" name="Title 1"/>
          <p:cNvSpPr>
            <a:spLocks noGrp="1"/>
          </p:cNvSpPr>
          <p:nvPr>
            <p:ph type="title"/>
          </p:nvPr>
        </p:nvSpPr>
        <p:spPr>
          <a:xfrm>
            <a:off x="262890" y="365125"/>
            <a:ext cx="11090910" cy="1325563"/>
          </a:xfrm>
        </p:spPr>
        <p:txBody>
          <a:bodyPr>
            <a:normAutofit/>
          </a:bodyPr>
          <a:lstStyle/>
          <a:p>
            <a:pPr algn="ctr"/>
            <a:r>
              <a:rPr lang="en-US" sz="3600" b="1" dirty="0">
                <a:latin typeface="+mn-lt"/>
              </a:rPr>
              <a:t>Off-Label/Extra-label Use of FDA-approved medications</a:t>
            </a:r>
          </a:p>
        </p:txBody>
      </p:sp>
    </p:spTree>
    <p:extLst>
      <p:ext uri="{BB962C8B-B14F-4D97-AF65-F5344CB8AC3E}">
        <p14:creationId xmlns:p14="http://schemas.microsoft.com/office/powerpoint/2010/main" val="2790253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627" y="0"/>
            <a:ext cx="7310983" cy="1325563"/>
          </a:xfrm>
        </p:spPr>
        <p:txBody>
          <a:bodyPr>
            <a:normAutofit/>
          </a:bodyPr>
          <a:lstStyle/>
          <a:p>
            <a:r>
              <a:rPr lang="en-US" sz="3600" b="1" dirty="0">
                <a:latin typeface="+mn-lt"/>
              </a:rPr>
              <a:t>Off-label use of BPs in young horses</a:t>
            </a:r>
          </a:p>
        </p:txBody>
      </p:sp>
      <p:sp>
        <p:nvSpPr>
          <p:cNvPr id="3" name="Content Placeholder 2"/>
          <p:cNvSpPr>
            <a:spLocks noGrp="1"/>
          </p:cNvSpPr>
          <p:nvPr>
            <p:ph idx="1"/>
          </p:nvPr>
        </p:nvSpPr>
        <p:spPr>
          <a:xfrm>
            <a:off x="0" y="1189306"/>
            <a:ext cx="12192000" cy="4022774"/>
          </a:xfrm>
        </p:spPr>
        <p:txBody>
          <a:bodyPr>
            <a:noAutofit/>
          </a:bodyPr>
          <a:lstStyle/>
          <a:p>
            <a:r>
              <a:rPr lang="en-US" sz="2400" b="1" dirty="0"/>
              <a:t>There are anecdotal reports of BP administration of to young horses </a:t>
            </a:r>
          </a:p>
          <a:p>
            <a:pPr marL="0" indent="0">
              <a:buNone/>
            </a:pPr>
            <a:r>
              <a:rPr lang="en-US" sz="2400" b="1" dirty="0"/>
              <a:t>   in sales prep to diminish radiographic evidence of sesamoiditis</a:t>
            </a:r>
          </a:p>
          <a:p>
            <a:pPr marL="0" indent="0">
              <a:buNone/>
            </a:pPr>
            <a:r>
              <a:rPr lang="en-US" sz="2400" b="1" dirty="0"/>
              <a:t>   thus improving their commercial value.</a:t>
            </a:r>
          </a:p>
          <a:p>
            <a:endParaRPr lang="en-US" sz="1100" b="1" dirty="0"/>
          </a:p>
          <a:p>
            <a:r>
              <a:rPr lang="en-US" sz="2400" b="1" dirty="0"/>
              <a:t>Defects (channels) in </a:t>
            </a:r>
            <a:r>
              <a:rPr lang="en-US" sz="2400" b="1" dirty="0" err="1"/>
              <a:t>sesamoid</a:t>
            </a:r>
            <a:r>
              <a:rPr lang="en-US" sz="2400" b="1" dirty="0"/>
              <a:t> bones are the result of osteoclast activity.</a:t>
            </a:r>
          </a:p>
          <a:p>
            <a:endParaRPr lang="en-US" sz="1100" b="1" dirty="0"/>
          </a:p>
          <a:p>
            <a:r>
              <a:rPr lang="en-US" sz="2400" b="1" dirty="0"/>
              <a:t>If osteoclast activity is interrupted, the channels don’t develop.  At least that’s the theory behind the off-label use of BPs in horses in this age group.</a:t>
            </a:r>
          </a:p>
          <a:p>
            <a:endParaRPr lang="en-US" sz="1100" b="1" dirty="0"/>
          </a:p>
          <a:p>
            <a:r>
              <a:rPr lang="en-US" sz="2400" b="1" dirty="0"/>
              <a:t>If the images are improved does that mean that the horse doesn’t have </a:t>
            </a:r>
            <a:r>
              <a:rPr lang="en-US" sz="2400" b="1" dirty="0" err="1"/>
              <a:t>sesamoiditis</a:t>
            </a:r>
            <a:r>
              <a:rPr lang="en-US" sz="2400" b="1" dirty="0"/>
              <a:t>?</a:t>
            </a:r>
          </a:p>
        </p:txBody>
      </p:sp>
      <p:pic>
        <p:nvPicPr>
          <p:cNvPr id="4" name="Picture 3" descr="sesamoiditis-example.jpg"/>
          <p:cNvPicPr>
            <a:picLocks noChangeAspect="1"/>
          </p:cNvPicPr>
          <p:nvPr/>
        </p:nvPicPr>
        <p:blipFill rotWithShape="1">
          <a:blip r:embed="rId2">
            <a:extLst>
              <a:ext uri="{28A0092B-C50C-407E-A947-70E740481C1C}">
                <a14:useLocalDpi xmlns:a14="http://schemas.microsoft.com/office/drawing/2010/main" val="0"/>
              </a:ext>
            </a:extLst>
          </a:blip>
          <a:srcRect l="59640" t="26307" r="4654" b="31386"/>
          <a:stretch/>
        </p:blipFill>
        <p:spPr>
          <a:xfrm>
            <a:off x="9156979" y="227922"/>
            <a:ext cx="2790774" cy="2508785"/>
          </a:xfrm>
          <a:prstGeom prst="rect">
            <a:avLst/>
          </a:prstGeom>
        </p:spPr>
      </p:pic>
      <p:sp>
        <p:nvSpPr>
          <p:cNvPr id="5" name="TextBox 4"/>
          <p:cNvSpPr txBox="1"/>
          <p:nvPr/>
        </p:nvSpPr>
        <p:spPr>
          <a:xfrm>
            <a:off x="614600" y="5288340"/>
            <a:ext cx="10962799" cy="1569660"/>
          </a:xfrm>
          <a:prstGeom prst="rect">
            <a:avLst/>
          </a:prstGeom>
          <a:solidFill>
            <a:schemeClr val="bg1">
              <a:lumMod val="65000"/>
            </a:schemeClr>
          </a:solidFill>
        </p:spPr>
        <p:txBody>
          <a:bodyPr wrap="square" rtlCol="0">
            <a:spAutoFit/>
          </a:bodyPr>
          <a:lstStyle/>
          <a:p>
            <a:pPr algn="ctr"/>
            <a:r>
              <a:rPr lang="en-US" sz="2400" b="1" dirty="0">
                <a:solidFill>
                  <a:schemeClr val="bg1"/>
                </a:solidFill>
              </a:rPr>
              <a:t>BPs do </a:t>
            </a:r>
            <a:r>
              <a:rPr lang="en-US" sz="2400" b="1" i="1" u="sng" dirty="0">
                <a:solidFill>
                  <a:schemeClr val="bg1"/>
                </a:solidFill>
              </a:rPr>
              <a:t>not </a:t>
            </a:r>
            <a:r>
              <a:rPr lang="en-US" sz="2400" b="1" dirty="0">
                <a:solidFill>
                  <a:schemeClr val="bg1"/>
                </a:solidFill>
              </a:rPr>
              <a:t>treat sesamoiditis. </a:t>
            </a:r>
          </a:p>
          <a:p>
            <a:pPr algn="ctr"/>
            <a:r>
              <a:rPr lang="en-US" sz="2400" b="1" dirty="0">
                <a:solidFill>
                  <a:schemeClr val="bg1"/>
                </a:solidFill>
              </a:rPr>
              <a:t> </a:t>
            </a:r>
          </a:p>
          <a:p>
            <a:pPr algn="ctr"/>
            <a:r>
              <a:rPr lang="en-US" sz="2400" b="1" dirty="0">
                <a:solidFill>
                  <a:schemeClr val="bg1"/>
                </a:solidFill>
              </a:rPr>
              <a:t>Administration with intent to obscure evidence of disease is not a therapeutic use of the medication and does not result in improved health for the treated horse.</a:t>
            </a:r>
          </a:p>
        </p:txBody>
      </p:sp>
      <p:cxnSp>
        <p:nvCxnSpPr>
          <p:cNvPr id="6" name="Straight Arrow Connector 5">
            <a:extLst>
              <a:ext uri="{FF2B5EF4-FFF2-40B4-BE49-F238E27FC236}">
                <a16:creationId xmlns:a16="http://schemas.microsoft.com/office/drawing/2014/main" id="{8ED98BC2-6DDB-CB45-9710-C48FEC57AC5B}"/>
              </a:ext>
            </a:extLst>
          </p:cNvPr>
          <p:cNvCxnSpPr>
            <a:cxnSpLocks/>
          </p:cNvCxnSpPr>
          <p:nvPr/>
        </p:nvCxnSpPr>
        <p:spPr>
          <a:xfrm flipV="1">
            <a:off x="9452610" y="1325563"/>
            <a:ext cx="1451610" cy="174449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998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47" y="98779"/>
            <a:ext cx="11297201" cy="1325563"/>
          </a:xfrm>
        </p:spPr>
        <p:txBody>
          <a:bodyPr>
            <a:normAutofit/>
          </a:bodyPr>
          <a:lstStyle/>
          <a:p>
            <a:r>
              <a:rPr lang="en-US" sz="3200" b="1" dirty="0">
                <a:latin typeface="+mn-lt"/>
              </a:rPr>
              <a:t>Bisphosphonates:  The implications of halting osteoclast </a:t>
            </a:r>
            <a:br>
              <a:rPr lang="en-US" sz="3200" b="1" dirty="0">
                <a:latin typeface="+mn-lt"/>
              </a:rPr>
            </a:br>
            <a:r>
              <a:rPr lang="en-US" sz="3200" b="1" dirty="0">
                <a:latin typeface="+mn-lt"/>
              </a:rPr>
              <a:t>                                 activity in the young racehorse in training? </a:t>
            </a:r>
          </a:p>
        </p:txBody>
      </p:sp>
      <p:sp>
        <p:nvSpPr>
          <p:cNvPr id="3" name="Content Placeholder 2"/>
          <p:cNvSpPr>
            <a:spLocks noGrp="1"/>
          </p:cNvSpPr>
          <p:nvPr>
            <p:ph idx="1"/>
          </p:nvPr>
        </p:nvSpPr>
        <p:spPr>
          <a:xfrm>
            <a:off x="0" y="1541605"/>
            <a:ext cx="12192000" cy="5316395"/>
          </a:xfrm>
        </p:spPr>
        <p:txBody>
          <a:bodyPr>
            <a:normAutofit/>
          </a:bodyPr>
          <a:lstStyle/>
          <a:p>
            <a:r>
              <a:rPr lang="en-US" sz="2600" b="1" dirty="0"/>
              <a:t>Racehorses’ bones MUST remodel and adapt to high speed exercise or they will fail.</a:t>
            </a:r>
          </a:p>
          <a:p>
            <a:endParaRPr lang="en-US" sz="1200" b="1" dirty="0"/>
          </a:p>
          <a:p>
            <a:r>
              <a:rPr lang="en-US" sz="2600" b="1" dirty="0"/>
              <a:t>Bones adapt most effectively and efficiently in 2-3 year </a:t>
            </a:r>
            <a:r>
              <a:rPr lang="en-US" sz="2600" b="1" dirty="0" err="1"/>
              <a:t>olds</a:t>
            </a:r>
            <a:r>
              <a:rPr lang="en-US" sz="2600" b="1" dirty="0"/>
              <a:t>.  (Bone remodeling does continue throughout the horse’s entire lifetime but at a slower rate.)</a:t>
            </a:r>
          </a:p>
          <a:p>
            <a:endParaRPr lang="en-US" sz="1200" b="1" dirty="0"/>
          </a:p>
          <a:p>
            <a:r>
              <a:rPr lang="en-US" sz="2600" b="1" dirty="0"/>
              <a:t>If bone is not ‘trained’ during this critical period, the horse is at significantly increased risk of fatal fracture for its entire racing career.  This is why, almost counterintuitively, it is much safer for a horse to start its racing career as a 2 year old than to wait to ‘let him grow up’ and initiate training later—when his bones can no longer adequately adapt to the work of racing.</a:t>
            </a:r>
          </a:p>
          <a:p>
            <a:endParaRPr lang="en-US" sz="1200" b="1" dirty="0"/>
          </a:p>
          <a:p>
            <a:r>
              <a:rPr lang="en-US" sz="2600" b="1" dirty="0"/>
              <a:t>Bisphosphonates administered to young horses in sales prep will exert their effect on osteoclasts during the critical remodeling period.</a:t>
            </a:r>
          </a:p>
          <a:p>
            <a:pPr marL="0" indent="0">
              <a:buNone/>
            </a:pPr>
            <a:endParaRPr lang="en-US" sz="1600" dirty="0"/>
          </a:p>
        </p:txBody>
      </p:sp>
    </p:spTree>
    <p:extLst>
      <p:ext uri="{BB962C8B-B14F-4D97-AF65-F5344CB8AC3E}">
        <p14:creationId xmlns:p14="http://schemas.microsoft.com/office/powerpoint/2010/main" val="495175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5B9BD5"/>
      </a:accent1>
      <a:accent2>
        <a:srgbClr val="034A90"/>
      </a:accent2>
      <a:accent3>
        <a:srgbClr val="A5A5A5"/>
      </a:accent3>
      <a:accent4>
        <a:srgbClr val="034A90"/>
      </a:accent4>
      <a:accent5>
        <a:srgbClr val="034A90"/>
      </a:accent5>
      <a:accent6>
        <a:srgbClr val="034A9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EF100E84A9BE42A1F159D0581B5DB8" ma:contentTypeVersion="12" ma:contentTypeDescription="Create a new document." ma:contentTypeScope="" ma:versionID="f35290b09d6a6c0f1c62a035c2582969">
  <xsd:schema xmlns:xsd="http://www.w3.org/2001/XMLSchema" xmlns:xs="http://www.w3.org/2001/XMLSchema" xmlns:p="http://schemas.microsoft.com/office/2006/metadata/properties" xmlns:ns2="6d246c57-56e3-42b3-bc92-8af2042b7fa9" xmlns:ns3="bf2323ba-1058-43d8-a035-a7f444c526b4" targetNamespace="http://schemas.microsoft.com/office/2006/metadata/properties" ma:root="true" ma:fieldsID="eeb249c3d1faef3c6c54bdad903c09d0" ns2:_="" ns3:_="">
    <xsd:import namespace="6d246c57-56e3-42b3-bc92-8af2042b7fa9"/>
    <xsd:import namespace="bf2323ba-1058-43d8-a035-a7f444c526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46c57-56e3-42b3-bc92-8af2042b7f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2323ba-1058-43d8-a035-a7f444c526b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D0B18F-0E27-49EC-8C2C-17A6A0BB495C}">
  <ds:schemaRefs>
    <ds:schemaRef ds:uri="http://purl.org/dc/elements/1.1/"/>
    <ds:schemaRef ds:uri="6d246c57-56e3-42b3-bc92-8af2042b7fa9"/>
    <ds:schemaRef ds:uri="http://schemas.microsoft.com/office/2006/metadata/properties"/>
    <ds:schemaRef ds:uri="http://purl.org/dc/dcmitype/"/>
    <ds:schemaRef ds:uri="http://schemas.microsoft.com/office/2006/documentManagement/types"/>
    <ds:schemaRef ds:uri="bf2323ba-1058-43d8-a035-a7f444c526b4"/>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EB50F4C5-6396-4880-B1D9-3ED1522B6A52}">
  <ds:schemaRefs>
    <ds:schemaRef ds:uri="http://schemas.microsoft.com/sharepoint/v3/contenttype/forms"/>
  </ds:schemaRefs>
</ds:datastoreItem>
</file>

<file path=customXml/itemProps3.xml><?xml version="1.0" encoding="utf-8"?>
<ds:datastoreItem xmlns:ds="http://schemas.openxmlformats.org/officeDocument/2006/customXml" ds:itemID="{C5ECDFE6-43D3-4FD6-B770-EEFC67EA82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246c57-56e3-42b3-bc92-8af2042b7fa9"/>
    <ds:schemaRef ds:uri="bf2323ba-1058-43d8-a035-a7f444c526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4876</TotalTime>
  <Words>1189</Words>
  <Application>Microsoft Office PowerPoint</Application>
  <PresentationFormat>Widescreen</PresentationFormat>
  <Paragraphs>109</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Office Theme</vt:lpstr>
      <vt:lpstr>1_Office Theme</vt:lpstr>
      <vt:lpstr>Bisphosphonates:  101</vt:lpstr>
      <vt:lpstr>Bone Biology:   A Brief Discussion    using pavement damage and repair for illustrative purposes</vt:lpstr>
      <vt:lpstr>Bisphosphonates:   What they do</vt:lpstr>
      <vt:lpstr>Bisphosphonates in  Human Medicine</vt:lpstr>
      <vt:lpstr>Bisphosphonates in  Equine Medicine</vt:lpstr>
      <vt:lpstr>Off-Label/Extra-label Use of FDA-approved medications</vt:lpstr>
      <vt:lpstr>Off-Label/Extra-label Use of FDA-approved medications</vt:lpstr>
      <vt:lpstr>Off-label use of BPs in young horses</vt:lpstr>
      <vt:lpstr>Bisphosphonates:  The implications of halting osteoclast                                   activity in the young racehorse in training? </vt:lpstr>
      <vt:lpstr>Bisphosphonates and bone healing</vt:lpstr>
      <vt:lpstr>PowerPoint Presentation</vt:lpstr>
      <vt:lpstr>The really tricky part?</vt:lpstr>
      <vt:lpstr>Bisphosphonates in horses:  There’s a lot we don’t know</vt:lpstr>
      <vt:lpstr>Bisphosphonates:  Regulation and Testing</vt:lpstr>
      <vt:lpstr>Bisphosphonates:  The challenge</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Bisphosphonates 101:   What you need to know and why</dc:title>
  <dc:creator>Scollay, Mary (PPC)</dc:creator>
  <cp:lastModifiedBy>Dianne Oakes</cp:lastModifiedBy>
  <cp:revision>70</cp:revision>
  <cp:lastPrinted>2019-04-01T16:44:09Z</cp:lastPrinted>
  <dcterms:created xsi:type="dcterms:W3CDTF">2019-03-26T13:25:42Z</dcterms:created>
  <dcterms:modified xsi:type="dcterms:W3CDTF">2020-12-23T16:01:26Z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0x01010089EF100E84A9BE42A1F159D0581B5DB8</vt:lpwstr>
  </property>
  <property fmtid="{D5CDD505-2E9C-101B-9397-08002B2CF9AE}" pid="3" name="_MarkAsFinal">
    <vt:bool>true</vt:bool>
  </property>
</Properties>
</file>